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5" r:id="rId5"/>
    <p:sldId id="326" r:id="rId6"/>
    <p:sldId id="259" r:id="rId7"/>
    <p:sldId id="257" r:id="rId8"/>
    <p:sldId id="261" r:id="rId9"/>
    <p:sldId id="258" r:id="rId10"/>
    <p:sldId id="264" r:id="rId11"/>
    <p:sldId id="263" r:id="rId12"/>
    <p:sldId id="265" r:id="rId13"/>
    <p:sldId id="268" r:id="rId14"/>
    <p:sldId id="267" r:id="rId15"/>
    <p:sldId id="348" r:id="rId16"/>
    <p:sldId id="266" r:id="rId17"/>
    <p:sldId id="341" r:id="rId18"/>
    <p:sldId id="343" r:id="rId19"/>
    <p:sldId id="342" r:id="rId20"/>
    <p:sldId id="347" r:id="rId21"/>
    <p:sldId id="344" r:id="rId22"/>
    <p:sldId id="345" r:id="rId23"/>
    <p:sldId id="346" r:id="rId24"/>
    <p:sldId id="3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0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207645"/>
            <a:ext cx="10515600" cy="1335405"/>
          </a:xfrm>
        </p:spPr>
        <p:txBody>
          <a:bodyPr/>
          <a:lstStyle/>
          <a:p>
            <a:r>
              <a:rPr lang="en-ID" sz="2000" b="1" dirty="0" err="1"/>
              <a:t>Jaringan</a:t>
            </a:r>
            <a:r>
              <a:rPr lang="en-ID" sz="2000" b="1" dirty="0"/>
              <a:t> Saraf </a:t>
            </a:r>
            <a:r>
              <a:rPr lang="en-ID" sz="2000" b="1" dirty="0" err="1"/>
              <a:t>Tiruan</a:t>
            </a:r>
            <a:r>
              <a:rPr lang="en-ID" sz="2000" b="1" dirty="0"/>
              <a:t> (Artificial Neural Networks)</a:t>
            </a:r>
            <a:br>
              <a:rPr lang="en-ID" sz="2000" b="1"/>
            </a:br>
            <a:endParaRPr lang="en-ID" sz="20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25" y="5310759"/>
            <a:ext cx="9144000" cy="356616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Asep Ridwan Hidayat (231012050036)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Dedy Wibowo (231012050034)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368443-8D98-409D-BDE4-947E175A6EA6}"/>
              </a:ext>
            </a:extLst>
          </p:cNvPr>
          <p:cNvSpPr/>
          <p:nvPr/>
        </p:nvSpPr>
        <p:spPr>
          <a:xfrm>
            <a:off x="1685925" y="466725"/>
            <a:ext cx="9515475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135" y="593725"/>
            <a:ext cx="9820656" cy="914400"/>
          </a:xfrm>
          <a:noFill/>
        </p:spPr>
        <p:txBody>
          <a:bodyPr anchor="t" anchorCtr="0"/>
          <a:lstStyle/>
          <a:p>
            <a:r>
              <a:rPr lang="en-ID" b="1" dirty="0" err="1">
                <a:latin typeface="Bahnschrift Light" panose="020B0502040204020203" pitchFamily="34" charset="0"/>
              </a:rPr>
              <a:t>Penerapan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dalam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Pengenalan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Suara</a:t>
            </a:r>
            <a:endParaRPr lang="en-ID" b="1" dirty="0">
              <a:latin typeface="Bahnschrift Light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A433B-437D-454C-8FDE-E344BE40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10" y="1508125"/>
            <a:ext cx="11431780" cy="49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D1842A-2995-4D8B-B713-D4C832F0BAE3}"/>
              </a:ext>
            </a:extLst>
          </p:cNvPr>
          <p:cNvSpPr/>
          <p:nvPr/>
        </p:nvSpPr>
        <p:spPr>
          <a:xfrm>
            <a:off x="1638300" y="485775"/>
            <a:ext cx="9620248" cy="565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510" y="593725"/>
            <a:ext cx="9601200" cy="914400"/>
          </a:xfrm>
          <a:noFill/>
        </p:spPr>
        <p:txBody>
          <a:bodyPr anchor="t" anchorCtr="0"/>
          <a:lstStyle/>
          <a:p>
            <a:r>
              <a:rPr lang="en-ID" b="1" dirty="0" err="1">
                <a:latin typeface="Bahnschrift Light" panose="020B0502040204020203" pitchFamily="34" charset="0"/>
              </a:rPr>
              <a:t>Implementasi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dalam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Diagnostik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Medis</a:t>
            </a:r>
            <a:endParaRPr lang="en-ID" b="1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56C4C-E6C0-4C00-844F-48C42D902706}"/>
              </a:ext>
            </a:extLst>
          </p:cNvPr>
          <p:cNvSpPr txBox="1"/>
          <p:nvPr/>
        </p:nvSpPr>
        <p:spPr>
          <a:xfrm>
            <a:off x="819150" y="1723162"/>
            <a:ext cx="46767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1" dirty="0" err="1"/>
              <a:t>Akurasi</a:t>
            </a:r>
            <a:r>
              <a:rPr lang="en-ID" sz="2400" b="1" dirty="0"/>
              <a:t> </a:t>
            </a:r>
            <a:r>
              <a:rPr lang="en-ID" sz="2400" b="1" dirty="0" err="1"/>
              <a:t>Deteksi</a:t>
            </a:r>
            <a:r>
              <a:rPr lang="en-ID" sz="2400" b="1" dirty="0"/>
              <a:t> </a:t>
            </a:r>
            <a:r>
              <a:rPr lang="en-ID" sz="2400" b="1" dirty="0" err="1"/>
              <a:t>Penyakit</a:t>
            </a:r>
            <a:endParaRPr lang="en-ID" sz="2400" b="1" dirty="0"/>
          </a:p>
          <a:p>
            <a:pPr algn="just"/>
            <a:endParaRPr lang="en-ID" sz="2400" b="1" dirty="0"/>
          </a:p>
          <a:p>
            <a:pPr algn="just"/>
            <a:r>
              <a:rPr lang="en-ID" sz="2400" dirty="0" err="1"/>
              <a:t>Jaringan</a:t>
            </a:r>
            <a:r>
              <a:rPr lang="en-ID" sz="2400" dirty="0"/>
              <a:t> Saraf </a:t>
            </a:r>
            <a:r>
              <a:rPr lang="en-ID" sz="2400" dirty="0" err="1"/>
              <a:t>Tiruan</a:t>
            </a:r>
            <a:r>
              <a:rPr lang="en-ID" sz="2400" dirty="0"/>
              <a:t> (JST) </a:t>
            </a:r>
            <a:r>
              <a:rPr lang="en-ID" sz="2400" dirty="0" err="1"/>
              <a:t>telah</a:t>
            </a:r>
            <a:r>
              <a:rPr lang="en-ID" sz="2400" dirty="0"/>
              <a:t> </a:t>
            </a:r>
            <a:r>
              <a:rPr lang="en-ID" sz="2400" dirty="0" err="1"/>
              <a:t>terbukti</a:t>
            </a:r>
            <a:r>
              <a:rPr lang="en-ID" sz="2400" dirty="0"/>
              <a:t> </a:t>
            </a: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akurasi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deteksi</a:t>
            </a:r>
            <a:r>
              <a:rPr lang="en-ID" sz="2400" dirty="0"/>
              <a:t> </a:t>
            </a:r>
            <a:r>
              <a:rPr lang="en-ID" sz="2400" dirty="0" err="1"/>
              <a:t>penyakit</a:t>
            </a:r>
            <a:r>
              <a:rPr lang="en-ID" sz="2400" dirty="0"/>
              <a:t> </a:t>
            </a:r>
            <a:r>
              <a:rPr lang="en-ID" sz="2400" dirty="0" err="1"/>
              <a:t>melalui</a:t>
            </a:r>
            <a:r>
              <a:rPr lang="en-ID" sz="2400" dirty="0"/>
              <a:t> </a:t>
            </a:r>
            <a:r>
              <a:rPr lang="en-ID" sz="2400" dirty="0" err="1"/>
              <a:t>analisis</a:t>
            </a:r>
            <a:r>
              <a:rPr lang="en-ID" sz="2400" dirty="0"/>
              <a:t> data </a:t>
            </a:r>
            <a:r>
              <a:rPr lang="en-ID" sz="2400" dirty="0" err="1"/>
              <a:t>pencitraan</a:t>
            </a:r>
            <a:r>
              <a:rPr lang="en-ID" sz="2400" dirty="0"/>
              <a:t> </a:t>
            </a:r>
            <a:r>
              <a:rPr lang="en-ID" sz="2400" dirty="0" err="1"/>
              <a:t>medis</a:t>
            </a:r>
            <a:r>
              <a:rPr lang="en-ID" sz="2400" dirty="0"/>
              <a:t>, </a:t>
            </a:r>
            <a:r>
              <a:rPr lang="en-ID" sz="2400" dirty="0" err="1"/>
              <a:t>seperti</a:t>
            </a:r>
            <a:r>
              <a:rPr lang="en-ID" sz="2400" dirty="0"/>
              <a:t> MRI dan CT scan,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kemampuan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mengenali</a:t>
            </a:r>
            <a:r>
              <a:rPr lang="en-ID" sz="2400" dirty="0"/>
              <a:t> </a:t>
            </a:r>
            <a:r>
              <a:rPr lang="en-ID" sz="2400" dirty="0" err="1"/>
              <a:t>pola</a:t>
            </a:r>
            <a:r>
              <a:rPr lang="en-ID" sz="2400" dirty="0"/>
              <a:t> yang </a:t>
            </a:r>
            <a:r>
              <a:rPr lang="en-ID" sz="2400" dirty="0" err="1"/>
              <a:t>tidak</a:t>
            </a:r>
            <a:r>
              <a:rPr lang="en-ID" sz="2400" dirty="0"/>
              <a:t> </a:t>
            </a:r>
            <a:r>
              <a:rPr lang="en-ID" sz="2400" dirty="0" err="1"/>
              <a:t>terlihat</a:t>
            </a:r>
            <a:r>
              <a:rPr lang="en-ID" sz="2400" dirty="0"/>
              <a:t> oleh </a:t>
            </a:r>
            <a:r>
              <a:rPr lang="en-ID" sz="2400" dirty="0" err="1"/>
              <a:t>mata</a:t>
            </a:r>
            <a:r>
              <a:rPr lang="en-ID" sz="2400" dirty="0"/>
              <a:t> </a:t>
            </a:r>
            <a:r>
              <a:rPr lang="en-ID" sz="2400" dirty="0" err="1"/>
              <a:t>manusia</a:t>
            </a:r>
            <a:r>
              <a:rPr lang="en-ID" sz="2400" dirty="0"/>
              <a:t>,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memungkinkan</a:t>
            </a:r>
            <a:r>
              <a:rPr lang="en-ID" sz="2400" dirty="0"/>
              <a:t> diagnosis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cepat</a:t>
            </a:r>
            <a:r>
              <a:rPr lang="en-ID" sz="2400" dirty="0"/>
              <a:t> dan </a:t>
            </a:r>
            <a:r>
              <a:rPr lang="en-ID" sz="2400" dirty="0" err="1"/>
              <a:t>tepat</a:t>
            </a:r>
            <a:r>
              <a:rPr lang="en-ID" sz="2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64EAC4-A519-40BD-9649-3467F801B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" r="4526"/>
          <a:stretch/>
        </p:blipFill>
        <p:spPr>
          <a:xfrm>
            <a:off x="6096000" y="1616075"/>
            <a:ext cx="4340164" cy="47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AC8FC4-466C-4D92-9118-28323D7F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6" y="0"/>
            <a:ext cx="13514516" cy="69822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B74A23-C159-4B66-B344-01D2DFF4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635" y="3068955"/>
            <a:ext cx="9821955" cy="9144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t" anchorCtr="0"/>
          <a:lstStyle/>
          <a:p>
            <a:pPr algn="ctr"/>
            <a:r>
              <a:rPr lang="en-ID" sz="2800" b="1" dirty="0" err="1">
                <a:latin typeface="Bahnschrift Light" panose="020B0502040204020203" pitchFamily="34" charset="0"/>
              </a:rPr>
              <a:t>Tantangan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dalam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Pengembangan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Jaringan</a:t>
            </a:r>
            <a:r>
              <a:rPr lang="en-ID" sz="2800" b="1" dirty="0">
                <a:latin typeface="Bahnschrift Light" panose="020B0502040204020203" pitchFamily="34" charset="0"/>
              </a:rPr>
              <a:t> Saraf </a:t>
            </a:r>
            <a:r>
              <a:rPr lang="en-ID" sz="2800" b="1" dirty="0" err="1">
                <a:latin typeface="Bahnschrift Light" panose="020B0502040204020203" pitchFamily="34" charset="0"/>
              </a:rPr>
              <a:t>Tiruan</a:t>
            </a:r>
            <a:endParaRPr lang="en-ID" sz="28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9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55DA07-760B-49B8-8B42-9F580E11CE11}"/>
              </a:ext>
            </a:extLst>
          </p:cNvPr>
          <p:cNvSpPr/>
          <p:nvPr/>
        </p:nvSpPr>
        <p:spPr>
          <a:xfrm>
            <a:off x="1828801" y="1477327"/>
            <a:ext cx="8991600" cy="809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B3B5D-47FE-4C90-9A38-F0FA1DAED259}"/>
              </a:ext>
            </a:extLst>
          </p:cNvPr>
          <p:cNvSpPr txBox="1"/>
          <p:nvPr/>
        </p:nvSpPr>
        <p:spPr>
          <a:xfrm>
            <a:off x="3390900" y="158975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3200" b="1" dirty="0" err="1"/>
              <a:t>Kebutuhan</a:t>
            </a:r>
            <a:r>
              <a:rPr lang="en-ID" sz="3200" b="1" dirty="0"/>
              <a:t> Data </a:t>
            </a:r>
            <a:r>
              <a:rPr lang="en-ID" sz="3200" b="1" dirty="0" err="1"/>
              <a:t>Pelatihan</a:t>
            </a:r>
            <a:r>
              <a:rPr lang="en-ID" sz="3200" b="1" dirty="0"/>
              <a:t> yang </a:t>
            </a:r>
            <a:r>
              <a:rPr lang="en-ID" sz="3200" b="1" dirty="0" err="1"/>
              <a:t>Besar</a:t>
            </a:r>
            <a:endParaRPr lang="en-ID" sz="32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230ED4-FC27-4CD7-AB15-8736D999798D}"/>
              </a:ext>
            </a:extLst>
          </p:cNvPr>
          <p:cNvSpPr/>
          <p:nvPr/>
        </p:nvSpPr>
        <p:spPr>
          <a:xfrm>
            <a:off x="1285875" y="2562225"/>
            <a:ext cx="4810125" cy="38404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800" b="1" dirty="0">
                <a:solidFill>
                  <a:schemeClr val="tx2">
                    <a:lumMod val="50000"/>
                  </a:schemeClr>
                </a:solidFill>
              </a:rPr>
              <a:t>Data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</a:rPr>
              <a:t>Pelatihan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</a:rPr>
              <a:t> yang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</a:rPr>
              <a:t>Melimpah</a:t>
            </a:r>
            <a:endParaRPr lang="en-ID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ID" b="1" dirty="0"/>
          </a:p>
          <a:p>
            <a:r>
              <a:rPr lang="en-ID" sz="2000" dirty="0" err="1"/>
              <a:t>Jaringan</a:t>
            </a:r>
            <a:r>
              <a:rPr lang="en-ID" sz="2000" dirty="0"/>
              <a:t> Saraf </a:t>
            </a:r>
            <a:r>
              <a:rPr lang="en-ID" sz="2000" dirty="0" err="1"/>
              <a:t>Tiruan</a:t>
            </a:r>
            <a:r>
              <a:rPr lang="en-ID" sz="2000" dirty="0"/>
              <a:t> (JST) </a:t>
            </a:r>
            <a:r>
              <a:rPr lang="en-ID" sz="2000" dirty="0" err="1"/>
              <a:t>memerlukan</a:t>
            </a:r>
            <a:r>
              <a:rPr lang="en-ID" sz="2000" dirty="0"/>
              <a:t> </a:t>
            </a:r>
            <a:r>
              <a:rPr lang="en-ID" sz="2000" dirty="0" err="1"/>
              <a:t>jumlah</a:t>
            </a:r>
            <a:r>
              <a:rPr lang="en-ID" sz="2000" dirty="0"/>
              <a:t> data </a:t>
            </a:r>
            <a:r>
              <a:rPr lang="en-ID" sz="2000" dirty="0" err="1"/>
              <a:t>pelatihan</a:t>
            </a:r>
            <a:r>
              <a:rPr lang="en-ID" sz="2000" dirty="0"/>
              <a:t> yang </a:t>
            </a:r>
            <a:r>
              <a:rPr lang="en-ID" sz="2000" dirty="0" err="1"/>
              <a:t>besar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mencapai</a:t>
            </a:r>
            <a:r>
              <a:rPr lang="en-ID" sz="2000" dirty="0"/>
              <a:t> </a:t>
            </a:r>
            <a:r>
              <a:rPr lang="en-ID" sz="2000" dirty="0" err="1"/>
              <a:t>akurasi</a:t>
            </a:r>
            <a:r>
              <a:rPr lang="en-ID" sz="2000" dirty="0"/>
              <a:t> dan </a:t>
            </a:r>
            <a:r>
              <a:rPr lang="en-ID" sz="2000" dirty="0" err="1"/>
              <a:t>kinerja</a:t>
            </a:r>
            <a:r>
              <a:rPr lang="en-ID" sz="2000" dirty="0"/>
              <a:t> optimal. </a:t>
            </a:r>
            <a:r>
              <a:rPr lang="en-ID" sz="2000" dirty="0" err="1"/>
              <a:t>Pengumpulan</a:t>
            </a:r>
            <a:r>
              <a:rPr lang="en-ID" sz="2000" dirty="0"/>
              <a:t> data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jumlah</a:t>
            </a:r>
            <a:r>
              <a:rPr lang="en-ID" sz="2000" dirty="0"/>
              <a:t> </a:t>
            </a:r>
            <a:r>
              <a:rPr lang="en-ID" sz="2000" dirty="0" err="1"/>
              <a:t>besar</a:t>
            </a:r>
            <a:r>
              <a:rPr lang="en-ID" sz="2000" dirty="0"/>
              <a:t> </a:t>
            </a:r>
            <a:r>
              <a:rPr lang="en-ID" sz="2000" dirty="0" err="1"/>
              <a:t>sering</a:t>
            </a:r>
            <a:r>
              <a:rPr lang="en-ID" sz="2000" dirty="0"/>
              <a:t> kali </a:t>
            </a:r>
            <a:r>
              <a:rPr lang="en-ID" sz="2000" dirty="0" err="1"/>
              <a:t>menjadi</a:t>
            </a:r>
            <a:r>
              <a:rPr lang="en-ID" sz="2000" dirty="0"/>
              <a:t> </a:t>
            </a:r>
            <a:r>
              <a:rPr lang="en-ID" sz="2000" dirty="0" err="1"/>
              <a:t>tantangan</a:t>
            </a:r>
            <a:r>
              <a:rPr lang="en-ID" sz="2000" dirty="0"/>
              <a:t>, </a:t>
            </a:r>
            <a:r>
              <a:rPr lang="en-ID" sz="2000" dirty="0" err="1"/>
              <a:t>terutama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spesifik</a:t>
            </a:r>
            <a:r>
              <a:rPr lang="en-ID" sz="2000" dirty="0"/>
              <a:t> di mana data </a:t>
            </a:r>
            <a:r>
              <a:rPr lang="en-ID" sz="2000" dirty="0" err="1"/>
              <a:t>sulit</a:t>
            </a:r>
            <a:r>
              <a:rPr lang="en-ID" sz="2000" dirty="0"/>
              <a:t> </a:t>
            </a:r>
            <a:r>
              <a:rPr lang="en-ID" sz="2000" dirty="0" err="1"/>
              <a:t>diperoleh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bersifat</a:t>
            </a:r>
            <a:r>
              <a:rPr lang="en-ID" sz="2000" dirty="0"/>
              <a:t> </a:t>
            </a:r>
            <a:r>
              <a:rPr lang="en-ID" sz="2000" dirty="0" err="1"/>
              <a:t>sensitif</a:t>
            </a:r>
            <a:r>
              <a:rPr lang="en-ID" sz="2000" dirty="0"/>
              <a:t>.</a:t>
            </a:r>
          </a:p>
          <a:p>
            <a:pPr algn="ctr"/>
            <a:endParaRPr lang="en-ID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6246CE-6CA7-49BD-BF76-FB3EAAE87C5B}"/>
              </a:ext>
            </a:extLst>
          </p:cNvPr>
          <p:cNvSpPr/>
          <p:nvPr/>
        </p:nvSpPr>
        <p:spPr>
          <a:xfrm>
            <a:off x="6438900" y="2562225"/>
            <a:ext cx="4810125" cy="38404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</a:rPr>
              <a:t>Kualitas</a:t>
            </a:r>
            <a:r>
              <a:rPr lang="en-ID" sz="2800" b="1" dirty="0">
                <a:solidFill>
                  <a:schemeClr val="tx2">
                    <a:lumMod val="50000"/>
                  </a:schemeClr>
                </a:solidFill>
              </a:rPr>
              <a:t> Data </a:t>
            </a:r>
            <a:r>
              <a:rPr lang="en-ID" sz="2800" b="1" dirty="0" err="1">
                <a:solidFill>
                  <a:schemeClr val="tx2">
                    <a:lumMod val="50000"/>
                  </a:schemeClr>
                </a:solidFill>
              </a:rPr>
              <a:t>Penting</a:t>
            </a:r>
            <a:endParaRPr lang="en-ID" sz="2800" b="1" dirty="0">
              <a:solidFill>
                <a:schemeClr val="tx2">
                  <a:lumMod val="50000"/>
                </a:schemeClr>
              </a:solidFill>
            </a:endParaRPr>
          </a:p>
          <a:p>
            <a:endParaRPr lang="en-ID" b="1" dirty="0"/>
          </a:p>
          <a:p>
            <a:r>
              <a:rPr lang="en-ID" sz="2000" dirty="0" err="1"/>
              <a:t>Selain</a:t>
            </a:r>
            <a:r>
              <a:rPr lang="en-ID" sz="2000" dirty="0"/>
              <a:t> </a:t>
            </a:r>
            <a:r>
              <a:rPr lang="en-ID" sz="2000" dirty="0" err="1"/>
              <a:t>kuantitas</a:t>
            </a:r>
            <a:r>
              <a:rPr lang="en-ID" sz="2000" dirty="0"/>
              <a:t>, </a:t>
            </a:r>
            <a:r>
              <a:rPr lang="en-ID" sz="2000" dirty="0" err="1"/>
              <a:t>kualitas</a:t>
            </a:r>
            <a:r>
              <a:rPr lang="en-ID" sz="2000" dirty="0"/>
              <a:t> data </a:t>
            </a:r>
            <a:r>
              <a:rPr lang="en-ID" sz="2000" dirty="0" err="1"/>
              <a:t>pelatihan</a:t>
            </a:r>
            <a:r>
              <a:rPr lang="en-ID" sz="2000" dirty="0"/>
              <a:t> juga sangat </a:t>
            </a:r>
            <a:r>
              <a:rPr lang="en-ID" sz="2000" dirty="0" err="1"/>
              <a:t>penting</a:t>
            </a:r>
            <a:r>
              <a:rPr lang="en-ID" sz="2000" dirty="0"/>
              <a:t>. Data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seimbang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berkualitas</a:t>
            </a:r>
            <a:r>
              <a:rPr lang="en-ID" sz="2000" dirty="0"/>
              <a:t> </a:t>
            </a:r>
            <a:r>
              <a:rPr lang="en-ID" sz="2000" dirty="0" err="1"/>
              <a:t>rendah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mengakibatkan</a:t>
            </a:r>
            <a:r>
              <a:rPr lang="en-ID" sz="2000" dirty="0"/>
              <a:t> model </a:t>
            </a:r>
            <a:r>
              <a:rPr lang="en-ID" sz="2000" dirty="0" err="1"/>
              <a:t>gagal</a:t>
            </a:r>
            <a:r>
              <a:rPr lang="en-ID" sz="2000" dirty="0"/>
              <a:t> </a:t>
            </a:r>
            <a:r>
              <a:rPr lang="en-ID" sz="2000" dirty="0" err="1"/>
              <a:t>belajar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efektif</a:t>
            </a:r>
            <a:r>
              <a:rPr lang="en-ID" sz="2000" dirty="0"/>
              <a:t>,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mempengaruhi</a:t>
            </a:r>
            <a:r>
              <a:rPr lang="en-ID" sz="2000" dirty="0"/>
              <a:t> </a:t>
            </a:r>
            <a:r>
              <a:rPr lang="en-ID" sz="2000" dirty="0" err="1"/>
              <a:t>kemampuan</a:t>
            </a:r>
            <a:r>
              <a:rPr lang="en-ID" sz="2000" dirty="0"/>
              <a:t> </a:t>
            </a:r>
            <a:r>
              <a:rPr lang="en-ID" sz="2000" dirty="0" err="1"/>
              <a:t>generalisasi</a:t>
            </a:r>
            <a:r>
              <a:rPr lang="en-ID" sz="2000" dirty="0"/>
              <a:t> dan </a:t>
            </a:r>
            <a:r>
              <a:rPr lang="en-ID" sz="2000" dirty="0" err="1"/>
              <a:t>akurasi</a:t>
            </a:r>
            <a:r>
              <a:rPr lang="en-ID" sz="2000" dirty="0"/>
              <a:t> </a:t>
            </a:r>
            <a:r>
              <a:rPr lang="en-ID" sz="2000" dirty="0" err="1"/>
              <a:t>prediksi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JST</a:t>
            </a:r>
            <a:r>
              <a:rPr lang="en-ID" dirty="0"/>
              <a:t>.</a:t>
            </a:r>
          </a:p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D80AC8-4F28-45B7-BB64-F5C0CF2B641A}"/>
              </a:ext>
            </a:extLst>
          </p:cNvPr>
          <p:cNvSpPr/>
          <p:nvPr/>
        </p:nvSpPr>
        <p:spPr>
          <a:xfrm>
            <a:off x="3076575" y="71875"/>
            <a:ext cx="6505575" cy="638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6027A-6D8F-429B-9F37-D6FB1E61FD08}"/>
              </a:ext>
            </a:extLst>
          </p:cNvPr>
          <p:cNvSpPr txBox="1"/>
          <p:nvPr/>
        </p:nvSpPr>
        <p:spPr>
          <a:xfrm>
            <a:off x="3324224" y="94693"/>
            <a:ext cx="6857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 err="1">
                <a:latin typeface="Bahnschrift Light" panose="020B0502040204020203" pitchFamily="34" charset="0"/>
              </a:rPr>
              <a:t>Masalah</a:t>
            </a:r>
            <a:r>
              <a:rPr lang="en-ID" sz="2800" b="1" dirty="0">
                <a:latin typeface="Bahnschrift Light" panose="020B0502040204020203" pitchFamily="34" charset="0"/>
              </a:rPr>
              <a:t> Overfitting dan </a:t>
            </a:r>
            <a:r>
              <a:rPr lang="en-ID" sz="2800" b="1" dirty="0" err="1">
                <a:latin typeface="Bahnschrift Light" panose="020B0502040204020203" pitchFamily="34" charset="0"/>
              </a:rPr>
              <a:t>Generalisasi</a:t>
            </a:r>
            <a:endParaRPr lang="en-ID" sz="2800" b="1" dirty="0">
              <a:latin typeface="Bahnschrift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DA1F9-26A9-42D2-9895-6ABE9185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973582"/>
            <a:ext cx="3408651" cy="2798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660F6D-DE98-40DC-A1F1-2FAB6E284109}"/>
              </a:ext>
            </a:extLst>
          </p:cNvPr>
          <p:cNvSpPr txBox="1"/>
          <p:nvPr/>
        </p:nvSpPr>
        <p:spPr>
          <a:xfrm>
            <a:off x="4124325" y="1402109"/>
            <a:ext cx="57531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/>
              <a:t>Overfitting </a:t>
            </a:r>
            <a:r>
              <a:rPr lang="en-ID" sz="2000" dirty="0" err="1"/>
              <a:t>terjadi</a:t>
            </a:r>
            <a:r>
              <a:rPr lang="en-ID" sz="2000" dirty="0"/>
              <a:t> </a:t>
            </a:r>
            <a:r>
              <a:rPr lang="en-ID" sz="2000" dirty="0" err="1"/>
              <a:t>ketika</a:t>
            </a:r>
            <a:r>
              <a:rPr lang="en-ID" sz="2000" dirty="0"/>
              <a:t> model </a:t>
            </a:r>
            <a:r>
              <a:rPr lang="en-ID" sz="2000" dirty="0" err="1"/>
              <a:t>Jaringan</a:t>
            </a:r>
            <a:r>
              <a:rPr lang="en-ID" sz="2000" dirty="0"/>
              <a:t> Saraf </a:t>
            </a:r>
            <a:r>
              <a:rPr lang="en-ID" sz="2000" dirty="0" err="1"/>
              <a:t>Tiruan</a:t>
            </a:r>
            <a:r>
              <a:rPr lang="en-ID" sz="2000" dirty="0"/>
              <a:t> (JST) </a:t>
            </a:r>
            <a:r>
              <a:rPr lang="en-ID" sz="2000" dirty="0" err="1"/>
              <a:t>belajar</a:t>
            </a:r>
            <a:r>
              <a:rPr lang="en-ID" sz="2000" dirty="0"/>
              <a:t> </a:t>
            </a:r>
            <a:r>
              <a:rPr lang="en-ID" sz="2000" dirty="0" err="1"/>
              <a:t>terlalu</a:t>
            </a:r>
            <a:r>
              <a:rPr lang="en-ID" sz="2000" dirty="0"/>
              <a:t>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data </a:t>
            </a:r>
            <a:r>
              <a:rPr lang="en-ID" sz="2000" dirty="0" err="1"/>
              <a:t>pelatihan</a:t>
            </a:r>
            <a:r>
              <a:rPr lang="en-ID" sz="2000" dirty="0"/>
              <a:t>,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menghasilkan</a:t>
            </a:r>
            <a:r>
              <a:rPr lang="en-ID" sz="2000" dirty="0"/>
              <a:t> </a:t>
            </a:r>
            <a:r>
              <a:rPr lang="en-ID" sz="2000" dirty="0" err="1"/>
              <a:t>kinerja</a:t>
            </a:r>
            <a:r>
              <a:rPr lang="en-ID" sz="2000" dirty="0"/>
              <a:t> yang sangat </a:t>
            </a:r>
            <a:r>
              <a:rPr lang="en-ID" sz="2000" dirty="0" err="1"/>
              <a:t>baik</a:t>
            </a:r>
            <a:r>
              <a:rPr lang="en-ID" sz="2000" dirty="0"/>
              <a:t> pada data </a:t>
            </a:r>
            <a:r>
              <a:rPr lang="en-ID" sz="2000" dirty="0" err="1"/>
              <a:t>tersebut</a:t>
            </a:r>
            <a:r>
              <a:rPr lang="en-ID" sz="2000" dirty="0"/>
              <a:t> </a:t>
            </a:r>
            <a:r>
              <a:rPr lang="en-ID" sz="2000" dirty="0" err="1"/>
              <a:t>tetapi</a:t>
            </a:r>
            <a:r>
              <a:rPr lang="en-ID" sz="2000" dirty="0"/>
              <a:t> </a:t>
            </a:r>
            <a:r>
              <a:rPr lang="en-ID" sz="2000" dirty="0" err="1"/>
              <a:t>buruk</a:t>
            </a:r>
            <a:r>
              <a:rPr lang="en-ID" sz="2000" dirty="0"/>
              <a:t> pada data </a:t>
            </a:r>
            <a:r>
              <a:rPr lang="en-ID" sz="2000" dirty="0" err="1"/>
              <a:t>baru</a:t>
            </a:r>
            <a:r>
              <a:rPr lang="en-ID" sz="2000" dirty="0"/>
              <a:t>. Hal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disebabkan</a:t>
            </a:r>
            <a:r>
              <a:rPr lang="en-ID" sz="2000" dirty="0"/>
              <a:t> oleh model yang </a:t>
            </a:r>
            <a:r>
              <a:rPr lang="en-ID" sz="2000" dirty="0" err="1"/>
              <a:t>terlalu</a:t>
            </a:r>
            <a:r>
              <a:rPr lang="en-ID" sz="2000" dirty="0"/>
              <a:t> </a:t>
            </a:r>
            <a:r>
              <a:rPr lang="en-ID" sz="2000" dirty="0" err="1"/>
              <a:t>kompleks</a:t>
            </a:r>
            <a:r>
              <a:rPr lang="en-ID" sz="2000" dirty="0"/>
              <a:t>, yang </a:t>
            </a:r>
            <a:r>
              <a:rPr lang="en-ID" sz="2000" dirty="0" err="1"/>
              <a:t>menangkap</a:t>
            </a:r>
            <a:r>
              <a:rPr lang="en-ID" sz="2000" dirty="0"/>
              <a:t> noise </a:t>
            </a:r>
            <a:r>
              <a:rPr lang="en-ID" sz="2000" dirty="0" err="1"/>
              <a:t>dalam</a:t>
            </a:r>
            <a:r>
              <a:rPr lang="en-ID" sz="2000" dirty="0"/>
              <a:t> data </a:t>
            </a:r>
            <a:r>
              <a:rPr lang="en-ID" sz="2000" dirty="0" err="1"/>
              <a:t>alih-alih</a:t>
            </a:r>
            <a:r>
              <a:rPr lang="en-ID" sz="2000" dirty="0"/>
              <a:t> </a:t>
            </a:r>
            <a:r>
              <a:rPr lang="en-ID" sz="2000" dirty="0" err="1"/>
              <a:t>pola</a:t>
            </a:r>
            <a:r>
              <a:rPr lang="en-ID" sz="2000" dirty="0"/>
              <a:t> yang </a:t>
            </a:r>
            <a:r>
              <a:rPr lang="en-ID" sz="2000" dirty="0" err="1"/>
              <a:t>relevan</a:t>
            </a:r>
            <a:r>
              <a:rPr lang="en-ID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A9141-C52A-47A3-A6AF-F81658B466EE}"/>
              </a:ext>
            </a:extLst>
          </p:cNvPr>
          <p:cNvSpPr txBox="1"/>
          <p:nvPr/>
        </p:nvSpPr>
        <p:spPr>
          <a:xfrm>
            <a:off x="476249" y="4219990"/>
            <a:ext cx="53721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mengatasi</a:t>
            </a:r>
            <a:r>
              <a:rPr lang="en-ID" sz="2000" dirty="0"/>
              <a:t> overfitting, </a:t>
            </a:r>
            <a:r>
              <a:rPr lang="en-ID" sz="2000" dirty="0" err="1"/>
              <a:t>teknik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regularisasi</a:t>
            </a:r>
            <a:r>
              <a:rPr lang="en-ID" sz="2000" dirty="0"/>
              <a:t> (L1 dan L2), dropout, dan </a:t>
            </a:r>
            <a:r>
              <a:rPr lang="en-ID" sz="2000" dirty="0" err="1"/>
              <a:t>penggunaan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banyak</a:t>
            </a:r>
            <a:r>
              <a:rPr lang="en-ID" sz="2000" dirty="0"/>
              <a:t> data </a:t>
            </a:r>
            <a:r>
              <a:rPr lang="en-ID" sz="2000" dirty="0" err="1"/>
              <a:t>pelatihan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diterapkan</a:t>
            </a:r>
            <a:r>
              <a:rPr lang="en-ID" sz="2000" dirty="0"/>
              <a:t>. </a:t>
            </a:r>
            <a:r>
              <a:rPr lang="en-ID" sz="2000" dirty="0" err="1"/>
              <a:t>Selain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</a:t>
            </a:r>
            <a:r>
              <a:rPr lang="en-ID" sz="2000" dirty="0" err="1"/>
              <a:t>validasi</a:t>
            </a:r>
            <a:r>
              <a:rPr lang="en-ID" sz="2000" dirty="0"/>
              <a:t> </a:t>
            </a:r>
            <a:r>
              <a:rPr lang="en-ID" sz="2000" dirty="0" err="1"/>
              <a:t>silang</a:t>
            </a:r>
            <a:r>
              <a:rPr lang="en-ID" sz="2000" dirty="0"/>
              <a:t> (cross-validation) juga </a:t>
            </a:r>
            <a:r>
              <a:rPr lang="en-ID" sz="2000" dirty="0" err="1"/>
              <a:t>penting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memastikan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model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melakukan</a:t>
            </a:r>
            <a:r>
              <a:rPr lang="en-ID" sz="2000" dirty="0"/>
              <a:t> </a:t>
            </a:r>
            <a:r>
              <a:rPr lang="en-ID" sz="2000" dirty="0" err="1"/>
              <a:t>generalisasi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baik</a:t>
            </a:r>
            <a:r>
              <a:rPr lang="en-ID" sz="2000" dirty="0"/>
              <a:t> pada data yang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terlihat</a:t>
            </a:r>
            <a:r>
              <a:rPr lang="en-ID" sz="2000" dirty="0"/>
              <a:t> </a:t>
            </a:r>
            <a:r>
              <a:rPr lang="en-ID" sz="2000" dirty="0" err="1"/>
              <a:t>sebelumnya</a:t>
            </a:r>
            <a:r>
              <a:rPr lang="en-ID" sz="2000" dirty="0"/>
              <a:t>.</a:t>
            </a:r>
          </a:p>
        </p:txBody>
      </p:sp>
      <p:pic>
        <p:nvPicPr>
          <p:cNvPr id="1028" name="Picture 4" descr="8 Simple Techniques to Prevent Overfitting | by David Chuan-En Lin ...">
            <a:extLst>
              <a:ext uri="{FF2B5EF4-FFF2-40B4-BE49-F238E27FC236}">
                <a16:creationId xmlns:a16="http://schemas.microsoft.com/office/drawing/2014/main" id="{9BB5C029-A4E6-4DF8-942C-FF3A44605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13428" r="3750" b="8302"/>
          <a:stretch/>
        </p:blipFill>
        <p:spPr bwMode="auto">
          <a:xfrm>
            <a:off x="6096000" y="3886201"/>
            <a:ext cx="5619752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11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6F90F1D-1B48-4AD3-AD7F-747EDDA84510}"/>
              </a:ext>
            </a:extLst>
          </p:cNvPr>
          <p:cNvSpPr/>
          <p:nvPr/>
        </p:nvSpPr>
        <p:spPr>
          <a:xfrm>
            <a:off x="3076575" y="71875"/>
            <a:ext cx="6505575" cy="638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B1B46C-21EE-4D99-BD74-E62ECDD769DE}"/>
              </a:ext>
            </a:extLst>
          </p:cNvPr>
          <p:cNvSpPr txBox="1"/>
          <p:nvPr/>
        </p:nvSpPr>
        <p:spPr>
          <a:xfrm>
            <a:off x="3214687" y="129631"/>
            <a:ext cx="8401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b="1" dirty="0" err="1">
                <a:latin typeface="Bahnschrift Light" panose="020B0502040204020203" pitchFamily="34" charset="0"/>
              </a:rPr>
              <a:t>Keterbatasan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Sumber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Daya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Komputasi</a:t>
            </a:r>
            <a:endParaRPr lang="en-ID" sz="2800" b="1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B77683-7ED4-4C6B-B904-40C18E3F318F}"/>
              </a:ext>
            </a:extLst>
          </p:cNvPr>
          <p:cNvSpPr txBox="1"/>
          <p:nvPr/>
        </p:nvSpPr>
        <p:spPr>
          <a:xfrm>
            <a:off x="942975" y="3429000"/>
            <a:ext cx="339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/>
              <a:t>Kebutuhan</a:t>
            </a:r>
            <a:r>
              <a:rPr lang="en-ID" b="1" dirty="0"/>
              <a:t> Hardware yang Tinggi</a:t>
            </a:r>
          </a:p>
          <a:p>
            <a:pPr algn="just"/>
            <a:r>
              <a:rPr lang="en-ID" dirty="0" err="1"/>
              <a:t>Jaringan</a:t>
            </a:r>
            <a:r>
              <a:rPr lang="en-ID" dirty="0"/>
              <a:t> Saraf </a:t>
            </a:r>
            <a:r>
              <a:rPr lang="en-ID" dirty="0" err="1"/>
              <a:t>Tiruan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model yang </a:t>
            </a:r>
            <a:r>
              <a:rPr lang="en-ID" dirty="0" err="1"/>
              <a:t>kompleks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deep learning,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keras</a:t>
            </a:r>
            <a:r>
              <a:rPr lang="en-ID" dirty="0"/>
              <a:t> </a:t>
            </a:r>
            <a:r>
              <a:rPr lang="en-ID" dirty="0" err="1"/>
              <a:t>canggih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GPU </a:t>
            </a:r>
            <a:r>
              <a:rPr lang="en-ID" dirty="0" err="1"/>
              <a:t>atau</a:t>
            </a:r>
            <a:r>
              <a:rPr lang="en-ID" dirty="0"/>
              <a:t> TPU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proses </a:t>
            </a:r>
            <a:r>
              <a:rPr lang="en-ID" dirty="0" err="1"/>
              <a:t>pelatihan</a:t>
            </a:r>
            <a:r>
              <a:rPr lang="en-ID" dirty="0"/>
              <a:t>, yang </a:t>
            </a:r>
            <a:r>
              <a:rPr lang="en-ID" dirty="0" err="1"/>
              <a:t>sering</a:t>
            </a:r>
            <a:r>
              <a:rPr lang="en-ID" dirty="0"/>
              <a:t> kali mahal dan </a:t>
            </a:r>
            <a:r>
              <a:rPr lang="en-ID" dirty="0" err="1"/>
              <a:t>sulit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6F3BF-F153-4A11-9738-1832B4E86509}"/>
              </a:ext>
            </a:extLst>
          </p:cNvPr>
          <p:cNvSpPr txBox="1"/>
          <p:nvPr/>
        </p:nvSpPr>
        <p:spPr>
          <a:xfrm>
            <a:off x="4333875" y="3429000"/>
            <a:ext cx="3524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Waktu </a:t>
            </a:r>
            <a:r>
              <a:rPr lang="en-ID" b="1" dirty="0" err="1"/>
              <a:t>Pelatihan</a:t>
            </a:r>
            <a:r>
              <a:rPr lang="en-ID" b="1" dirty="0"/>
              <a:t> yang Lama</a:t>
            </a:r>
          </a:p>
          <a:p>
            <a:pPr algn="just"/>
            <a:r>
              <a:rPr lang="en-ID" dirty="0"/>
              <a:t>Proses </a:t>
            </a:r>
            <a:r>
              <a:rPr lang="en-ID" dirty="0" err="1"/>
              <a:t>pelatihan</a:t>
            </a:r>
            <a:r>
              <a:rPr lang="en-ID" dirty="0"/>
              <a:t> model JST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berjam</a:t>
            </a:r>
            <a:r>
              <a:rPr lang="en-ID" dirty="0"/>
              <a:t>-jam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berhari-hari</a:t>
            </a:r>
            <a:r>
              <a:rPr lang="en-ID" dirty="0"/>
              <a:t> </a:t>
            </a:r>
            <a:r>
              <a:rPr lang="en-ID" dirty="0" err="1"/>
              <a:t>tergantung</a:t>
            </a:r>
            <a:r>
              <a:rPr lang="en-ID" dirty="0"/>
              <a:t> pada </a:t>
            </a:r>
            <a:r>
              <a:rPr lang="en-ID" dirty="0" err="1"/>
              <a:t>ukuran</a:t>
            </a:r>
            <a:r>
              <a:rPr lang="en-ID" dirty="0"/>
              <a:t> dataset dan </a:t>
            </a:r>
            <a:r>
              <a:rPr lang="en-ID" dirty="0" err="1"/>
              <a:t>kompleksitas</a:t>
            </a:r>
            <a:r>
              <a:rPr lang="en-ID" dirty="0"/>
              <a:t> model, </a:t>
            </a:r>
            <a:r>
              <a:rPr lang="en-ID" dirty="0" err="1"/>
              <a:t>mengakibatkan</a:t>
            </a:r>
            <a:r>
              <a:rPr lang="en-ID" dirty="0"/>
              <a:t> </a:t>
            </a:r>
            <a:r>
              <a:rPr lang="en-ID" dirty="0" err="1"/>
              <a:t>keterlambatan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dan </a:t>
            </a:r>
            <a:r>
              <a:rPr lang="en-ID" dirty="0" err="1"/>
              <a:t>penerapan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3451D-B456-4E97-9C66-D49618CFD209}"/>
              </a:ext>
            </a:extLst>
          </p:cNvPr>
          <p:cNvSpPr txBox="1"/>
          <p:nvPr/>
        </p:nvSpPr>
        <p:spPr>
          <a:xfrm>
            <a:off x="7981950" y="3429000"/>
            <a:ext cx="339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/>
              <a:t>Dampak</a:t>
            </a:r>
            <a:r>
              <a:rPr lang="en-ID" b="1" dirty="0"/>
              <a:t> </a:t>
            </a:r>
            <a:r>
              <a:rPr lang="en-ID" b="1" dirty="0" err="1"/>
              <a:t>Lingkungan</a:t>
            </a:r>
            <a:endParaRPr lang="en-ID" b="1" dirty="0"/>
          </a:p>
          <a:p>
            <a:pPr algn="just"/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komputasi</a:t>
            </a:r>
            <a:r>
              <a:rPr lang="en-ID" dirty="0"/>
              <a:t> yang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pelatihan</a:t>
            </a:r>
            <a:r>
              <a:rPr lang="en-ID" dirty="0"/>
              <a:t> JST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dirty="0" err="1"/>
              <a:t>konsumsi</a:t>
            </a:r>
            <a:r>
              <a:rPr lang="en-ID" dirty="0"/>
              <a:t> </a:t>
            </a:r>
            <a:r>
              <a:rPr lang="en-ID" dirty="0" err="1"/>
              <a:t>energi</a:t>
            </a:r>
            <a:r>
              <a:rPr lang="en-ID" dirty="0"/>
              <a:t> yang </a:t>
            </a:r>
            <a:r>
              <a:rPr lang="en-ID" dirty="0" err="1"/>
              <a:t>tinggi</a:t>
            </a:r>
            <a:r>
              <a:rPr lang="en-ID" dirty="0"/>
              <a:t>, </a:t>
            </a:r>
            <a:r>
              <a:rPr lang="en-ID" dirty="0" err="1"/>
              <a:t>menimbulkan</a:t>
            </a:r>
            <a:r>
              <a:rPr lang="en-ID" dirty="0"/>
              <a:t> </a:t>
            </a:r>
            <a:r>
              <a:rPr lang="en-ID" dirty="0" err="1"/>
              <a:t>isu</a:t>
            </a:r>
            <a:r>
              <a:rPr lang="en-ID" dirty="0"/>
              <a:t> </a:t>
            </a:r>
            <a:r>
              <a:rPr lang="en-ID" dirty="0" err="1"/>
              <a:t>keberlanjutan</a:t>
            </a:r>
            <a:r>
              <a:rPr lang="en-ID" dirty="0"/>
              <a:t> dan </a:t>
            </a:r>
            <a:r>
              <a:rPr lang="en-ID" dirty="0" err="1"/>
              <a:t>dampak</a:t>
            </a:r>
            <a:r>
              <a:rPr lang="en-ID" dirty="0"/>
              <a:t> </a:t>
            </a:r>
            <a:r>
              <a:rPr lang="en-ID" dirty="0" err="1"/>
              <a:t>lingkungan</a:t>
            </a:r>
            <a:r>
              <a:rPr lang="en-ID" dirty="0"/>
              <a:t> yang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diperhatikan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B48A91-EA6B-4DFD-B44C-3EA09D738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1"/>
          <a:stretch/>
        </p:blipFill>
        <p:spPr>
          <a:xfrm>
            <a:off x="957263" y="981075"/>
            <a:ext cx="2976562" cy="2524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590B02-9FE1-494C-8630-3133B534B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909500"/>
            <a:ext cx="2914650" cy="2428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FE9CDC-6446-448F-A69C-AEE122D6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587" y="818876"/>
            <a:ext cx="29051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D8B498-C14B-4E31-AE3C-1434B7BB9ADA}"/>
              </a:ext>
            </a:extLst>
          </p:cNvPr>
          <p:cNvSpPr txBox="1"/>
          <p:nvPr/>
        </p:nvSpPr>
        <p:spPr>
          <a:xfrm>
            <a:off x="5743575" y="136207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 err="1">
                <a:latin typeface="Bahnschrift Light" panose="020B0502040204020203" pitchFamily="34" charset="0"/>
              </a:rPr>
              <a:t>Interpretabilitas</a:t>
            </a:r>
            <a:r>
              <a:rPr lang="es-ES" sz="3200" b="1" dirty="0">
                <a:latin typeface="Bahnschrift Light" panose="020B0502040204020203" pitchFamily="34" charset="0"/>
              </a:rPr>
              <a:t> </a:t>
            </a:r>
            <a:r>
              <a:rPr lang="es-ES" sz="3200" b="1" dirty="0" err="1">
                <a:latin typeface="Bahnschrift Light" panose="020B0502040204020203" pitchFamily="34" charset="0"/>
              </a:rPr>
              <a:t>Model</a:t>
            </a:r>
            <a:r>
              <a:rPr lang="es-ES" sz="3200" b="1" dirty="0">
                <a:latin typeface="Bahnschrift Light" panose="020B0502040204020203" pitchFamily="34" charset="0"/>
              </a:rPr>
              <a:t> dan </a:t>
            </a:r>
            <a:r>
              <a:rPr lang="es-ES" sz="3200" b="1" dirty="0" err="1">
                <a:latin typeface="Bahnschrift Light" panose="020B0502040204020203" pitchFamily="34" charset="0"/>
              </a:rPr>
              <a:t>Isu</a:t>
            </a:r>
            <a:r>
              <a:rPr lang="es-ES" sz="3200" b="1" dirty="0">
                <a:latin typeface="Bahnschrift Light" panose="020B0502040204020203" pitchFamily="34" charset="0"/>
              </a:rPr>
              <a:t> </a:t>
            </a:r>
            <a:r>
              <a:rPr lang="es-ES" sz="3200" b="1" dirty="0" err="1">
                <a:latin typeface="Bahnschrift Light" panose="020B0502040204020203" pitchFamily="34" charset="0"/>
              </a:rPr>
              <a:t>Keberlanjutan</a:t>
            </a:r>
            <a:endParaRPr lang="es-ES" sz="3200" b="1" dirty="0">
              <a:latin typeface="Bahnschrift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1EF26-0B64-4904-A3A7-7732BBF92C19}"/>
              </a:ext>
            </a:extLst>
          </p:cNvPr>
          <p:cNvSpPr txBox="1"/>
          <p:nvPr/>
        </p:nvSpPr>
        <p:spPr>
          <a:xfrm>
            <a:off x="6338888" y="2786634"/>
            <a:ext cx="5767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1" dirty="0" err="1"/>
              <a:t>Tantangan</a:t>
            </a:r>
            <a:r>
              <a:rPr lang="en-ID" sz="2400" b="1" dirty="0"/>
              <a:t> </a:t>
            </a:r>
            <a:r>
              <a:rPr lang="en-ID" sz="2400" b="1" dirty="0" err="1"/>
              <a:t>Interpretabilitas</a:t>
            </a:r>
            <a:endParaRPr lang="en-ID" sz="2400" b="1" dirty="0"/>
          </a:p>
          <a:p>
            <a:pPr algn="just"/>
            <a:endParaRPr lang="en-ID" sz="2400" b="1" dirty="0"/>
          </a:p>
          <a:p>
            <a:pPr algn="just"/>
            <a:r>
              <a:rPr lang="en-ID" sz="2400" dirty="0" err="1"/>
              <a:t>Jaringan</a:t>
            </a:r>
            <a:r>
              <a:rPr lang="en-ID" sz="2400" dirty="0"/>
              <a:t> Saraf </a:t>
            </a:r>
            <a:r>
              <a:rPr lang="en-ID" sz="2400" dirty="0" err="1"/>
              <a:t>Tiruan</a:t>
            </a:r>
            <a:r>
              <a:rPr lang="en-ID" sz="2400" dirty="0"/>
              <a:t> (JST) </a:t>
            </a:r>
            <a:r>
              <a:rPr lang="en-ID" sz="2400" dirty="0" err="1"/>
              <a:t>sering</a:t>
            </a:r>
            <a:r>
              <a:rPr lang="en-ID" sz="2400" dirty="0"/>
              <a:t> </a:t>
            </a:r>
            <a:r>
              <a:rPr lang="en-ID" sz="2400" dirty="0" err="1"/>
              <a:t>dianggap</a:t>
            </a:r>
            <a:r>
              <a:rPr lang="en-ID" sz="2400" dirty="0"/>
              <a:t> </a:t>
            </a:r>
            <a:r>
              <a:rPr lang="en-ID" sz="2400" dirty="0" err="1"/>
              <a:t>sebagai</a:t>
            </a:r>
            <a:r>
              <a:rPr lang="en-ID" sz="2400" dirty="0"/>
              <a:t> '</a:t>
            </a:r>
            <a:r>
              <a:rPr lang="en-ID" sz="2400" dirty="0" err="1"/>
              <a:t>kotak</a:t>
            </a:r>
            <a:r>
              <a:rPr lang="en-ID" sz="2400" dirty="0"/>
              <a:t> </a:t>
            </a:r>
            <a:r>
              <a:rPr lang="en-ID" sz="2400" dirty="0" err="1"/>
              <a:t>hitam</a:t>
            </a:r>
            <a:r>
              <a:rPr lang="en-ID" sz="2400" dirty="0"/>
              <a:t>' </a:t>
            </a:r>
            <a:r>
              <a:rPr lang="en-ID" sz="2400" dirty="0" err="1"/>
              <a:t>karena</a:t>
            </a:r>
            <a:r>
              <a:rPr lang="en-ID" sz="2400" dirty="0"/>
              <a:t> </a:t>
            </a:r>
            <a:r>
              <a:rPr lang="en-ID" sz="2400" dirty="0" err="1"/>
              <a:t>kompleksitasnya</a:t>
            </a:r>
            <a:r>
              <a:rPr lang="en-ID" sz="2400" dirty="0"/>
              <a:t>,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sulit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memahami</a:t>
            </a:r>
            <a:r>
              <a:rPr lang="en-ID" sz="2400" dirty="0"/>
              <a:t> </a:t>
            </a:r>
            <a:r>
              <a:rPr lang="en-ID" sz="2400" dirty="0" err="1"/>
              <a:t>bagaimana</a:t>
            </a:r>
            <a:r>
              <a:rPr lang="en-ID" sz="2400" dirty="0"/>
              <a:t> model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keputusan</a:t>
            </a:r>
            <a:r>
              <a:rPr lang="en-ID" sz="2400" dirty="0"/>
              <a:t>; </a:t>
            </a:r>
            <a:r>
              <a:rPr lang="en-ID" sz="2400" dirty="0" err="1"/>
              <a:t>hal</a:t>
            </a:r>
            <a:r>
              <a:rPr lang="en-ID" sz="2400" dirty="0"/>
              <a:t>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menjadi</a:t>
            </a:r>
            <a:r>
              <a:rPr lang="en-ID" sz="2400" dirty="0"/>
              <a:t> </a:t>
            </a:r>
            <a:r>
              <a:rPr lang="en-ID" sz="2400" dirty="0" err="1"/>
              <a:t>krusial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aplikasi</a:t>
            </a:r>
            <a:r>
              <a:rPr lang="en-ID" sz="2400" dirty="0"/>
              <a:t> </a:t>
            </a:r>
            <a:r>
              <a:rPr lang="en-ID" sz="2400" dirty="0" err="1"/>
              <a:t>kritis</a:t>
            </a:r>
            <a:r>
              <a:rPr lang="en-ID" sz="2400" dirty="0"/>
              <a:t> </a:t>
            </a:r>
            <a:r>
              <a:rPr lang="en-ID" sz="2400" dirty="0" err="1"/>
              <a:t>seperti</a:t>
            </a:r>
            <a:r>
              <a:rPr lang="en-ID" sz="2400" dirty="0"/>
              <a:t> </a:t>
            </a:r>
            <a:r>
              <a:rPr lang="en-ID" sz="2400" dirty="0" err="1"/>
              <a:t>medis</a:t>
            </a:r>
            <a:r>
              <a:rPr lang="en-ID" sz="2400" dirty="0"/>
              <a:t> dan </a:t>
            </a:r>
            <a:r>
              <a:rPr lang="en-ID" sz="2400" dirty="0" err="1"/>
              <a:t>keuangan</a:t>
            </a:r>
            <a:r>
              <a:rPr lang="en-ID" sz="2400" dirty="0"/>
              <a:t>, di mana </a:t>
            </a:r>
            <a:r>
              <a:rPr lang="en-ID" sz="2400" dirty="0" err="1"/>
              <a:t>transparansi</a:t>
            </a:r>
            <a:r>
              <a:rPr lang="en-ID" sz="2400" dirty="0"/>
              <a:t> dan </a:t>
            </a:r>
            <a:r>
              <a:rPr lang="en-ID" sz="2400" dirty="0" err="1"/>
              <a:t>kejelasan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pengambilan</a:t>
            </a:r>
            <a:r>
              <a:rPr lang="en-ID" sz="2400" dirty="0"/>
              <a:t> </a:t>
            </a:r>
            <a:r>
              <a:rPr lang="en-ID" sz="2400" dirty="0" err="1"/>
              <a:t>keputusan</a:t>
            </a:r>
            <a:r>
              <a:rPr lang="en-ID" sz="2400" dirty="0"/>
              <a:t> sangat </a:t>
            </a:r>
            <a:r>
              <a:rPr lang="en-ID" sz="2400" dirty="0" err="1"/>
              <a:t>diperlukan</a:t>
            </a:r>
            <a:r>
              <a:rPr lang="en-ID" sz="24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00381-40ED-4B09-BEF2-0F0C8D76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1362075"/>
            <a:ext cx="41814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3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4E88-C396-4336-A0D3-CDA63F12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80094-9428-4B28-8000-7930C8E307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B6589-8CE8-4031-835D-8538323E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6" y="0"/>
            <a:ext cx="13514516" cy="69822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16A30-157D-47EF-957B-09C60E0FEB21}"/>
              </a:ext>
            </a:extLst>
          </p:cNvPr>
          <p:cNvSpPr/>
          <p:nvPr/>
        </p:nvSpPr>
        <p:spPr>
          <a:xfrm>
            <a:off x="1572768" y="3145536"/>
            <a:ext cx="9489901" cy="1362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latin typeface="Bahnschrift Light" panose="020B0502040204020203" pitchFamily="34" charset="0"/>
              </a:rPr>
              <a:t>Metode</a:t>
            </a:r>
            <a:r>
              <a:rPr lang="en-ID" sz="3600" b="1" dirty="0">
                <a:latin typeface="Bahnschrift Light" panose="020B0502040204020203" pitchFamily="34" charset="0"/>
              </a:rPr>
              <a:t> </a:t>
            </a:r>
            <a:r>
              <a:rPr lang="en-ID" sz="3600" b="1" dirty="0" err="1">
                <a:latin typeface="Bahnschrift Light" panose="020B0502040204020203" pitchFamily="34" charset="0"/>
              </a:rPr>
              <a:t>Penelitian</a:t>
            </a:r>
            <a:r>
              <a:rPr lang="en-ID" sz="3600" b="1" dirty="0">
                <a:latin typeface="Bahnschrift Light" panose="020B0502040204020203" pitchFamily="34" charset="0"/>
              </a:rPr>
              <a:t> </a:t>
            </a:r>
            <a:r>
              <a:rPr lang="en-ID" sz="3600" b="1" dirty="0" err="1">
                <a:latin typeface="Bahnschrift Light" panose="020B0502040204020203" pitchFamily="34" charset="0"/>
              </a:rPr>
              <a:t>dalam</a:t>
            </a:r>
            <a:r>
              <a:rPr lang="en-ID" sz="3600" b="1" dirty="0">
                <a:latin typeface="Bahnschrift Light" panose="020B0502040204020203" pitchFamily="34" charset="0"/>
              </a:rPr>
              <a:t> </a:t>
            </a:r>
          </a:p>
          <a:p>
            <a:pPr algn="ctr"/>
            <a:r>
              <a:rPr lang="en-ID" sz="3600" b="1" dirty="0" err="1">
                <a:latin typeface="Bahnschrift Light" panose="020B0502040204020203" pitchFamily="34" charset="0"/>
              </a:rPr>
              <a:t>Jaringan</a:t>
            </a:r>
            <a:r>
              <a:rPr lang="en-ID" sz="3600" b="1" dirty="0">
                <a:latin typeface="Bahnschrift Light" panose="020B0502040204020203" pitchFamily="34" charset="0"/>
              </a:rPr>
              <a:t> Saraf </a:t>
            </a:r>
            <a:r>
              <a:rPr lang="en-ID" sz="3600" b="1" dirty="0" err="1">
                <a:latin typeface="Bahnschrift Light" panose="020B0502040204020203" pitchFamily="34" charset="0"/>
              </a:rPr>
              <a:t>Tiruan</a:t>
            </a:r>
            <a:endParaRPr lang="en-ID" sz="36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33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19E6BE-5201-451B-873B-5BD526ED5A6F}"/>
              </a:ext>
            </a:extLst>
          </p:cNvPr>
          <p:cNvSpPr/>
          <p:nvPr/>
        </p:nvSpPr>
        <p:spPr>
          <a:xfrm>
            <a:off x="3486150" y="400050"/>
            <a:ext cx="5334000" cy="8953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F6B82-CAFA-49A4-97F0-FCA820A3C10B}"/>
              </a:ext>
            </a:extLst>
          </p:cNvPr>
          <p:cNvSpPr txBox="1"/>
          <p:nvPr/>
        </p:nvSpPr>
        <p:spPr>
          <a:xfrm>
            <a:off x="3648075" y="5849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 err="1">
                <a:latin typeface="Bahnschrift Light" panose="020B0502040204020203" pitchFamily="34" charset="0"/>
              </a:rPr>
              <a:t>Pengumpulan</a:t>
            </a:r>
            <a:r>
              <a:rPr lang="en-ID" sz="2400" b="1" dirty="0">
                <a:latin typeface="Bahnschrift Light" panose="020B0502040204020203" pitchFamily="34" charset="0"/>
              </a:rPr>
              <a:t> dan </a:t>
            </a:r>
            <a:r>
              <a:rPr lang="en-ID" sz="2400" b="1" dirty="0" err="1">
                <a:latin typeface="Bahnschrift Light" panose="020B0502040204020203" pitchFamily="34" charset="0"/>
              </a:rPr>
              <a:t>Persiapan</a:t>
            </a:r>
            <a:r>
              <a:rPr lang="en-ID" sz="2400" b="1" dirty="0">
                <a:latin typeface="Bahnschrift Light" panose="020B0502040204020203" pitchFamily="34" charset="0"/>
              </a:rPr>
              <a:t>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F521E8-7513-4D1D-92C7-435F794A8D15}"/>
              </a:ext>
            </a:extLst>
          </p:cNvPr>
          <p:cNvSpPr txBox="1"/>
          <p:nvPr/>
        </p:nvSpPr>
        <p:spPr>
          <a:xfrm>
            <a:off x="5848350" y="1927563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400" b="1" dirty="0" err="1"/>
              <a:t>Praproses</a:t>
            </a:r>
            <a:r>
              <a:rPr lang="en-ID" sz="2400" b="1" dirty="0"/>
              <a:t> Data</a:t>
            </a:r>
          </a:p>
          <a:p>
            <a:pPr algn="just"/>
            <a:endParaRPr lang="en-ID" sz="2400" b="1" dirty="0"/>
          </a:p>
          <a:p>
            <a:pPr algn="just"/>
            <a:r>
              <a:rPr lang="en-ID" sz="2400" dirty="0" err="1"/>
              <a:t>Pengumpulan</a:t>
            </a:r>
            <a:r>
              <a:rPr lang="en-ID" sz="2400" dirty="0"/>
              <a:t> dan </a:t>
            </a:r>
            <a:r>
              <a:rPr lang="en-ID" sz="2400" dirty="0" err="1"/>
              <a:t>persiapan</a:t>
            </a:r>
            <a:r>
              <a:rPr lang="en-ID" sz="2400" dirty="0"/>
              <a:t> data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Jaringan</a:t>
            </a:r>
            <a:r>
              <a:rPr lang="en-ID" sz="2400" dirty="0"/>
              <a:t> Saraf </a:t>
            </a:r>
            <a:r>
              <a:rPr lang="en-ID" sz="2400" dirty="0" err="1"/>
              <a:t>Tiruan</a:t>
            </a:r>
            <a:r>
              <a:rPr lang="en-ID" sz="2400" dirty="0"/>
              <a:t> (JST) </a:t>
            </a:r>
            <a:r>
              <a:rPr lang="en-ID" sz="2400" dirty="0" err="1"/>
              <a:t>melibatkan</a:t>
            </a:r>
            <a:r>
              <a:rPr lang="en-ID" sz="2400" dirty="0"/>
              <a:t> </a:t>
            </a:r>
            <a:r>
              <a:rPr lang="en-ID" sz="2400" dirty="0" err="1"/>
              <a:t>langkah-langkah</a:t>
            </a:r>
            <a:r>
              <a:rPr lang="en-ID" sz="2400" dirty="0"/>
              <a:t> </a:t>
            </a:r>
            <a:r>
              <a:rPr lang="en-ID" sz="2400" dirty="0" err="1"/>
              <a:t>penting</a:t>
            </a:r>
            <a:r>
              <a:rPr lang="en-ID" sz="2400" dirty="0"/>
              <a:t> </a:t>
            </a:r>
            <a:r>
              <a:rPr lang="en-ID" sz="2400" dirty="0" err="1"/>
              <a:t>seperti</a:t>
            </a:r>
            <a:r>
              <a:rPr lang="en-ID" sz="2400" dirty="0"/>
              <a:t> </a:t>
            </a:r>
            <a:r>
              <a:rPr lang="en-ID" sz="2400" dirty="0" err="1"/>
              <a:t>normalisasi</a:t>
            </a:r>
            <a:r>
              <a:rPr lang="en-ID" sz="2400" dirty="0"/>
              <a:t>, </a:t>
            </a:r>
            <a:r>
              <a:rPr lang="en-ID" sz="2400" dirty="0" err="1"/>
              <a:t>pembersihan</a:t>
            </a:r>
            <a:r>
              <a:rPr lang="en-ID" sz="2400" dirty="0"/>
              <a:t> data </a:t>
            </a:r>
            <a:r>
              <a:rPr lang="en-ID" sz="2400" dirty="0" err="1"/>
              <a:t>dari</a:t>
            </a:r>
            <a:r>
              <a:rPr lang="en-ID" sz="2400" dirty="0"/>
              <a:t> outlier, dan </a:t>
            </a:r>
            <a:r>
              <a:rPr lang="en-ID" sz="2400" dirty="0" err="1"/>
              <a:t>penanganan</a:t>
            </a:r>
            <a:r>
              <a:rPr lang="en-ID" sz="2400" dirty="0"/>
              <a:t> data yang </a:t>
            </a:r>
            <a:r>
              <a:rPr lang="en-ID" sz="2400" dirty="0" err="1"/>
              <a:t>hilang</a:t>
            </a:r>
            <a:r>
              <a:rPr lang="en-ID" sz="2400" dirty="0"/>
              <a:t>, yang </a:t>
            </a:r>
            <a:r>
              <a:rPr lang="en-ID" sz="2400" dirty="0" err="1"/>
              <a:t>bertujuan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memastikan</a:t>
            </a:r>
            <a:r>
              <a:rPr lang="en-ID" sz="2400" dirty="0"/>
              <a:t> </a:t>
            </a:r>
            <a:r>
              <a:rPr lang="en-ID" sz="2400" dirty="0" err="1"/>
              <a:t>kualitas</a:t>
            </a:r>
            <a:r>
              <a:rPr lang="en-ID" sz="2400" dirty="0"/>
              <a:t> data yang optimal </a:t>
            </a:r>
            <a:r>
              <a:rPr lang="en-ID" sz="2400" dirty="0" err="1"/>
              <a:t>sebelum</a:t>
            </a:r>
            <a:r>
              <a:rPr lang="en-ID" sz="2400" dirty="0"/>
              <a:t> </a:t>
            </a:r>
            <a:r>
              <a:rPr lang="en-ID" sz="2400" dirty="0" err="1"/>
              <a:t>digunakan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pelatihan</a:t>
            </a:r>
            <a:r>
              <a:rPr lang="en-ID" sz="2400" dirty="0"/>
              <a:t> model, </a:t>
            </a:r>
            <a:r>
              <a:rPr lang="en-ID" sz="2400" dirty="0" err="1"/>
              <a:t>sehingga</a:t>
            </a:r>
            <a:r>
              <a:rPr lang="en-ID" sz="2400" dirty="0"/>
              <a:t> </a:t>
            </a: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akurasi</a:t>
            </a:r>
            <a:r>
              <a:rPr lang="en-ID" sz="2400" dirty="0"/>
              <a:t> dan </a:t>
            </a:r>
            <a:r>
              <a:rPr lang="en-ID" sz="2400" dirty="0" err="1"/>
              <a:t>efektivitas</a:t>
            </a:r>
            <a:r>
              <a:rPr lang="en-ID" sz="2400" dirty="0"/>
              <a:t> model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mengenali</a:t>
            </a:r>
            <a:r>
              <a:rPr lang="en-ID" sz="2400" dirty="0"/>
              <a:t> </a:t>
            </a:r>
            <a:r>
              <a:rPr lang="en-ID" sz="2400" dirty="0" err="1"/>
              <a:t>pola</a:t>
            </a:r>
            <a:r>
              <a:rPr lang="en-ID" sz="24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EBBFB6-B080-4481-931F-2B70B711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1729859"/>
            <a:ext cx="4700588" cy="42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73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1F151F-9DB3-41F4-ACA4-04819F54A4D7}"/>
              </a:ext>
            </a:extLst>
          </p:cNvPr>
          <p:cNvSpPr txBox="1"/>
          <p:nvPr/>
        </p:nvSpPr>
        <p:spPr>
          <a:xfrm>
            <a:off x="3409950" y="243959"/>
            <a:ext cx="6096000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D" sz="2800" b="1" dirty="0" err="1">
                <a:latin typeface="Bahnschrift Light" panose="020B0502040204020203" pitchFamily="34" charset="0"/>
              </a:rPr>
              <a:t>Perancangan</a:t>
            </a:r>
            <a:r>
              <a:rPr lang="en-ID" sz="2800" b="1" dirty="0">
                <a:latin typeface="Bahnschrift Light" panose="020B0502040204020203" pitchFamily="34" charset="0"/>
              </a:rPr>
              <a:t> dan </a:t>
            </a:r>
            <a:r>
              <a:rPr lang="en-ID" sz="2800" b="1" dirty="0" err="1">
                <a:latin typeface="Bahnschrift Light" panose="020B0502040204020203" pitchFamily="34" charset="0"/>
              </a:rPr>
              <a:t>Pelatihan</a:t>
            </a:r>
            <a:r>
              <a:rPr lang="en-ID" sz="2800" b="1" dirty="0">
                <a:latin typeface="Bahnschrift Light" panose="020B0502040204020203" pitchFamily="34" charset="0"/>
              </a:rPr>
              <a:t>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2FD13-440B-492A-BFFC-4A331FDB45D4}"/>
              </a:ext>
            </a:extLst>
          </p:cNvPr>
          <p:cNvSpPr txBox="1"/>
          <p:nvPr/>
        </p:nvSpPr>
        <p:spPr>
          <a:xfrm>
            <a:off x="685800" y="3672988"/>
            <a:ext cx="36480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b="1" dirty="0"/>
              <a:t>Desain </a:t>
            </a:r>
            <a:r>
              <a:rPr lang="en-ID" sz="2000" b="1" dirty="0" err="1"/>
              <a:t>Arsitektur</a:t>
            </a:r>
            <a:r>
              <a:rPr lang="en-ID" sz="2000" b="1" dirty="0"/>
              <a:t> Model</a:t>
            </a:r>
          </a:p>
          <a:p>
            <a:endParaRPr lang="en-ID" sz="2000" b="1" dirty="0"/>
          </a:p>
          <a:p>
            <a:pPr algn="just"/>
            <a:r>
              <a:rPr lang="en-ID" sz="2000" dirty="0" err="1"/>
              <a:t>Perancangan</a:t>
            </a:r>
            <a:r>
              <a:rPr lang="en-ID" sz="2000" dirty="0"/>
              <a:t> model JST </a:t>
            </a:r>
            <a:r>
              <a:rPr lang="en-ID" sz="2000" dirty="0" err="1"/>
              <a:t>melibatkan</a:t>
            </a:r>
            <a:r>
              <a:rPr lang="en-ID" sz="2000" dirty="0"/>
              <a:t> </a:t>
            </a:r>
            <a:r>
              <a:rPr lang="en-ID" sz="2000" dirty="0" err="1"/>
              <a:t>pemilihan</a:t>
            </a:r>
            <a:r>
              <a:rPr lang="en-ID" sz="2000" dirty="0"/>
              <a:t> </a:t>
            </a:r>
            <a:r>
              <a:rPr lang="en-ID" sz="2000" dirty="0" err="1"/>
              <a:t>jenis</a:t>
            </a:r>
            <a:r>
              <a:rPr lang="en-ID" sz="2000" dirty="0"/>
              <a:t> </a:t>
            </a:r>
            <a:r>
              <a:rPr lang="en-ID" sz="2000" dirty="0" err="1"/>
              <a:t>jaringan</a:t>
            </a:r>
            <a:r>
              <a:rPr lang="en-ID" sz="2000" dirty="0"/>
              <a:t>, </a:t>
            </a:r>
            <a:r>
              <a:rPr lang="en-ID" sz="2000" dirty="0" err="1"/>
              <a:t>jumlah</a:t>
            </a:r>
            <a:r>
              <a:rPr lang="en-ID" sz="2000" dirty="0"/>
              <a:t> </a:t>
            </a:r>
            <a:r>
              <a:rPr lang="en-ID" sz="2000" dirty="0" err="1"/>
              <a:t>lapisan</a:t>
            </a:r>
            <a:r>
              <a:rPr lang="en-ID" sz="2000" dirty="0"/>
              <a:t>, dan neuron di </a:t>
            </a:r>
            <a:r>
              <a:rPr lang="en-ID" sz="2000" dirty="0" err="1"/>
              <a:t>setiap</a:t>
            </a:r>
            <a:r>
              <a:rPr lang="en-ID" sz="2000" dirty="0"/>
              <a:t> </a:t>
            </a:r>
            <a:r>
              <a:rPr lang="en-ID" sz="2000" dirty="0" err="1"/>
              <a:t>lapisan</a:t>
            </a:r>
            <a:r>
              <a:rPr lang="en-ID" sz="2000" dirty="0"/>
              <a:t>. Keputusan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mempertimbangkan</a:t>
            </a:r>
            <a:r>
              <a:rPr lang="en-ID" sz="2000" dirty="0"/>
              <a:t> </a:t>
            </a:r>
            <a:r>
              <a:rPr lang="en-ID" sz="2000" dirty="0" err="1"/>
              <a:t>kompleksitas</a:t>
            </a:r>
            <a:r>
              <a:rPr lang="en-ID" sz="2000" dirty="0"/>
              <a:t> data dan </a:t>
            </a:r>
            <a:r>
              <a:rPr lang="en-ID" sz="2000" dirty="0" err="1"/>
              <a:t>tujuan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mencapai</a:t>
            </a:r>
            <a:r>
              <a:rPr lang="en-ID" sz="2000" dirty="0"/>
              <a:t> </a:t>
            </a:r>
            <a:r>
              <a:rPr lang="en-ID" sz="2000" dirty="0" err="1"/>
              <a:t>kinerja</a:t>
            </a:r>
            <a:r>
              <a:rPr lang="en-ID" sz="2000" dirty="0"/>
              <a:t> optimal.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75F83-1465-49D9-B0C5-A4133D83E3ED}"/>
              </a:ext>
            </a:extLst>
          </p:cNvPr>
          <p:cNvSpPr txBox="1"/>
          <p:nvPr/>
        </p:nvSpPr>
        <p:spPr>
          <a:xfrm>
            <a:off x="4391025" y="3672988"/>
            <a:ext cx="36480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b="1" dirty="0"/>
              <a:t>Proses </a:t>
            </a:r>
            <a:r>
              <a:rPr lang="en-ID" sz="2000" b="1" dirty="0" err="1"/>
              <a:t>Pelatihan</a:t>
            </a:r>
            <a:r>
              <a:rPr lang="en-ID" sz="2000" b="1" dirty="0"/>
              <a:t> yang </a:t>
            </a:r>
            <a:r>
              <a:rPr lang="en-ID" sz="2000" b="1" dirty="0" err="1"/>
              <a:t>Efisien</a:t>
            </a:r>
            <a:endParaRPr lang="en-ID" sz="2000" b="1" dirty="0"/>
          </a:p>
          <a:p>
            <a:endParaRPr lang="en-ID" sz="2000" b="1" dirty="0"/>
          </a:p>
          <a:p>
            <a:pPr algn="just"/>
            <a:r>
              <a:rPr lang="en-ID" sz="2000" dirty="0" err="1"/>
              <a:t>Pelatihan</a:t>
            </a:r>
            <a:r>
              <a:rPr lang="en-ID" sz="2000" dirty="0"/>
              <a:t> model </a:t>
            </a:r>
            <a:r>
              <a:rPr lang="en-ID" sz="2000" dirty="0" err="1"/>
              <a:t>dilakukan</a:t>
            </a:r>
            <a:r>
              <a:rPr lang="en-ID" sz="2000" dirty="0"/>
              <a:t> </a:t>
            </a:r>
            <a:r>
              <a:rPr lang="en-ID" sz="2000" dirty="0" err="1"/>
              <a:t>melalui</a:t>
            </a:r>
            <a:r>
              <a:rPr lang="en-ID" sz="2000" dirty="0"/>
              <a:t> forward dan backward propagation, di mana model </a:t>
            </a:r>
            <a:r>
              <a:rPr lang="en-ID" sz="2000" dirty="0" err="1"/>
              <a:t>belajar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data </a:t>
            </a:r>
            <a:r>
              <a:rPr lang="en-ID" sz="2000" dirty="0" err="1"/>
              <a:t>pelatihan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memperbarui</a:t>
            </a:r>
            <a:r>
              <a:rPr lang="en-ID" sz="2000" dirty="0"/>
              <a:t> </a:t>
            </a:r>
            <a:r>
              <a:rPr lang="en-ID" sz="2000" dirty="0" err="1"/>
              <a:t>bobot</a:t>
            </a:r>
            <a:r>
              <a:rPr lang="en-ID" sz="2000" dirty="0"/>
              <a:t> </a:t>
            </a:r>
            <a:r>
              <a:rPr lang="en-ID" sz="2000" dirty="0" err="1"/>
              <a:t>berdasarkan</a:t>
            </a:r>
            <a:r>
              <a:rPr lang="en-ID" sz="2000" dirty="0"/>
              <a:t> </a:t>
            </a:r>
            <a:r>
              <a:rPr lang="en-ID" sz="2000" dirty="0" err="1"/>
              <a:t>kesalahan</a:t>
            </a:r>
            <a:r>
              <a:rPr lang="en-ID" sz="2000" dirty="0"/>
              <a:t>. </a:t>
            </a:r>
            <a:r>
              <a:rPr lang="en-ID" sz="2000" dirty="0" err="1"/>
              <a:t>Pengaturan</a:t>
            </a:r>
            <a:r>
              <a:rPr lang="en-ID" sz="2000" dirty="0"/>
              <a:t> epochs dan batch size juga </a:t>
            </a:r>
            <a:r>
              <a:rPr lang="en-ID" sz="2000" dirty="0" err="1"/>
              <a:t>penting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efisiensi</a:t>
            </a:r>
            <a:r>
              <a:rPr lang="en-ID" sz="2000" dirty="0"/>
              <a:t> </a:t>
            </a:r>
            <a:r>
              <a:rPr lang="en-ID" sz="2000" dirty="0" err="1"/>
              <a:t>pelatihan</a:t>
            </a:r>
            <a:r>
              <a:rPr lang="en-ID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6B3BB-2E41-4056-B9B4-C26F95E145AF}"/>
              </a:ext>
            </a:extLst>
          </p:cNvPr>
          <p:cNvSpPr txBox="1"/>
          <p:nvPr/>
        </p:nvSpPr>
        <p:spPr>
          <a:xfrm>
            <a:off x="8039100" y="3672988"/>
            <a:ext cx="36480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000" b="1" dirty="0" err="1"/>
              <a:t>Evaluasi</a:t>
            </a:r>
            <a:r>
              <a:rPr lang="en-ID" sz="2000" b="1" dirty="0"/>
              <a:t> Kinerja Model</a:t>
            </a:r>
          </a:p>
          <a:p>
            <a:endParaRPr lang="en-ID" sz="2000" b="1" dirty="0"/>
          </a:p>
          <a:p>
            <a:pPr algn="just"/>
            <a:r>
              <a:rPr lang="en-ID" sz="2000" dirty="0"/>
              <a:t>Setelah </a:t>
            </a:r>
            <a:r>
              <a:rPr lang="en-ID" sz="2000" dirty="0" err="1"/>
              <a:t>pelatihan</a:t>
            </a:r>
            <a:r>
              <a:rPr lang="en-ID" sz="2000" dirty="0"/>
              <a:t>, model </a:t>
            </a:r>
            <a:r>
              <a:rPr lang="en-ID" sz="2000" dirty="0" err="1"/>
              <a:t>dievaluasi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r>
              <a:rPr lang="en-ID" sz="2000" dirty="0"/>
              <a:t> data uji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mengukur</a:t>
            </a:r>
            <a:r>
              <a:rPr lang="en-ID" sz="2000" dirty="0"/>
              <a:t> </a:t>
            </a:r>
            <a:r>
              <a:rPr lang="en-ID" sz="2000" dirty="0" err="1"/>
              <a:t>kemampuan</a:t>
            </a:r>
            <a:r>
              <a:rPr lang="en-ID" sz="2000" dirty="0"/>
              <a:t> </a:t>
            </a:r>
            <a:r>
              <a:rPr lang="en-ID" sz="2000" dirty="0" err="1"/>
              <a:t>generalisasi</a:t>
            </a:r>
            <a:r>
              <a:rPr lang="en-ID" sz="2000" dirty="0"/>
              <a:t>. </a:t>
            </a:r>
            <a:r>
              <a:rPr lang="en-ID" sz="2000" dirty="0" err="1"/>
              <a:t>Metrik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akurasi</a:t>
            </a:r>
            <a:r>
              <a:rPr lang="en-ID" sz="2000" dirty="0"/>
              <a:t> dan F1-score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menilai</a:t>
            </a:r>
            <a:r>
              <a:rPr lang="en-ID" sz="2000" dirty="0"/>
              <a:t> </a:t>
            </a:r>
            <a:r>
              <a:rPr lang="en-ID" sz="2000" dirty="0" err="1"/>
              <a:t>seberapa</a:t>
            </a:r>
            <a:r>
              <a:rPr lang="en-ID" sz="2000" dirty="0"/>
              <a:t> </a:t>
            </a:r>
            <a:r>
              <a:rPr lang="en-ID" sz="2000" dirty="0" err="1"/>
              <a:t>baik</a:t>
            </a:r>
            <a:r>
              <a:rPr lang="en-ID" sz="2000" dirty="0"/>
              <a:t> model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memprediksi</a:t>
            </a:r>
            <a:r>
              <a:rPr lang="en-ID" sz="2000" dirty="0"/>
              <a:t> data </a:t>
            </a:r>
            <a:r>
              <a:rPr lang="en-ID" sz="2000" dirty="0" err="1"/>
              <a:t>baru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efektif</a:t>
            </a:r>
            <a:r>
              <a:rPr lang="en-ID" sz="20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00037E-94EF-4716-AF97-728C758B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263163"/>
            <a:ext cx="2914650" cy="24098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71D97-6813-4919-AA87-EA7A9AF6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1195387"/>
            <a:ext cx="2943225" cy="2390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5D4587-36B6-481B-88AF-595AD279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49" y="1176337"/>
            <a:ext cx="2679517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562100"/>
            <a:ext cx="4114800" cy="182118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Pipette diffusing dyes in flasks">
            <a:extLst>
              <a:ext uri="{FF2B5EF4-FFF2-40B4-BE49-F238E27FC236}">
                <a16:creationId xmlns:a16="http://schemas.microsoft.com/office/drawing/2014/main" id="{9DA934D8-2609-4227-78DF-CF8F07A2F9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" b="97"/>
          <a:stretch/>
        </p:blipFill>
        <p:spPr>
          <a:xfrm>
            <a:off x="6294120" y="1394460"/>
            <a:ext cx="5897880" cy="397764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708" y="2345055"/>
            <a:ext cx="6101334" cy="284416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ID" sz="1800" b="1" dirty="0"/>
              <a:t>1. </a:t>
            </a:r>
            <a:r>
              <a:rPr lang="en-ID" sz="1800" b="1" dirty="0" err="1"/>
              <a:t>Konsep</a:t>
            </a:r>
            <a:r>
              <a:rPr lang="en-ID" sz="1800" b="1" dirty="0"/>
              <a:t> Dasar </a:t>
            </a:r>
            <a:r>
              <a:rPr lang="en-ID" sz="1800" b="1" dirty="0" err="1"/>
              <a:t>Jaringan</a:t>
            </a:r>
            <a:r>
              <a:rPr lang="en-ID" sz="1800" b="1" dirty="0"/>
              <a:t> Saraf </a:t>
            </a:r>
            <a:r>
              <a:rPr lang="en-ID" sz="1800" b="1" dirty="0" err="1"/>
              <a:t>Tiruan</a:t>
            </a:r>
            <a:endParaRPr lang="en-ID" sz="1800" b="1" dirty="0"/>
          </a:p>
          <a:p>
            <a:r>
              <a:rPr lang="en-ID" sz="1800" b="1" dirty="0"/>
              <a:t>2. </a:t>
            </a:r>
            <a:r>
              <a:rPr lang="en-ID" sz="1800" b="1" dirty="0" err="1"/>
              <a:t>Penerapan</a:t>
            </a:r>
            <a:r>
              <a:rPr lang="en-ID" sz="1800" b="1" dirty="0"/>
              <a:t> </a:t>
            </a:r>
            <a:r>
              <a:rPr lang="en-ID" sz="1800" b="1" dirty="0" err="1"/>
              <a:t>Jaringan</a:t>
            </a:r>
            <a:r>
              <a:rPr lang="en-ID" sz="1800" b="1" dirty="0"/>
              <a:t> Saraf </a:t>
            </a:r>
            <a:r>
              <a:rPr lang="en-ID" sz="1800" b="1" dirty="0" err="1"/>
              <a:t>Tiruan</a:t>
            </a:r>
            <a:endParaRPr lang="en-ID" sz="1800" b="1" dirty="0"/>
          </a:p>
          <a:p>
            <a:r>
              <a:rPr lang="en-ID" sz="1800" b="1" dirty="0"/>
              <a:t>3. </a:t>
            </a:r>
            <a:r>
              <a:rPr lang="en-ID" sz="1800" b="1" dirty="0" err="1"/>
              <a:t>Tantangan</a:t>
            </a:r>
            <a:r>
              <a:rPr lang="en-ID" sz="1800" b="1" dirty="0"/>
              <a:t> </a:t>
            </a:r>
            <a:r>
              <a:rPr lang="en-ID" sz="1800" b="1" dirty="0" err="1"/>
              <a:t>dalam</a:t>
            </a:r>
            <a:r>
              <a:rPr lang="en-ID" sz="1800" b="1" dirty="0"/>
              <a:t> </a:t>
            </a:r>
            <a:r>
              <a:rPr lang="en-ID" sz="1800" b="1" dirty="0" err="1"/>
              <a:t>Pengembangan</a:t>
            </a:r>
            <a:r>
              <a:rPr lang="en-ID" sz="1800" b="1" dirty="0"/>
              <a:t> </a:t>
            </a:r>
            <a:r>
              <a:rPr lang="en-ID" sz="1800" b="1" dirty="0" err="1"/>
              <a:t>Jaringan</a:t>
            </a:r>
            <a:r>
              <a:rPr lang="en-ID" sz="1800" b="1" dirty="0"/>
              <a:t> Saraf </a:t>
            </a:r>
            <a:r>
              <a:rPr lang="en-ID" sz="1800" b="1" dirty="0" err="1"/>
              <a:t>Tiruan</a:t>
            </a:r>
            <a:endParaRPr lang="en-ID" sz="1800" b="1" dirty="0"/>
          </a:p>
          <a:p>
            <a:r>
              <a:rPr lang="en-ID" sz="1800" b="1" dirty="0"/>
              <a:t>4. </a:t>
            </a:r>
            <a:r>
              <a:rPr lang="en-ID" sz="1800" b="1" dirty="0" err="1"/>
              <a:t>Metode</a:t>
            </a:r>
            <a:r>
              <a:rPr lang="en-ID" sz="1800" b="1" dirty="0"/>
              <a:t> </a:t>
            </a:r>
            <a:r>
              <a:rPr lang="en-ID" sz="1800" b="1" dirty="0" err="1"/>
              <a:t>Penelitian</a:t>
            </a:r>
            <a:r>
              <a:rPr lang="en-ID" sz="1800" b="1" dirty="0"/>
              <a:t> </a:t>
            </a:r>
            <a:r>
              <a:rPr lang="en-ID" sz="1800" b="1" dirty="0" err="1"/>
              <a:t>dalam</a:t>
            </a:r>
            <a:r>
              <a:rPr lang="en-ID" sz="1800" b="1" dirty="0"/>
              <a:t> </a:t>
            </a:r>
            <a:r>
              <a:rPr lang="en-ID" sz="1800" b="1" dirty="0" err="1"/>
              <a:t>Jaringan</a:t>
            </a:r>
            <a:r>
              <a:rPr lang="en-ID" sz="1800" b="1" dirty="0"/>
              <a:t> Saraf </a:t>
            </a:r>
            <a:r>
              <a:rPr lang="en-ID" sz="1800" b="1" dirty="0" err="1"/>
              <a:t>Tiruan</a:t>
            </a:r>
            <a:endParaRPr lang="en-ID" sz="1800" b="1" dirty="0"/>
          </a:p>
        </p:txBody>
      </p:sp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ED2C3A-4A09-4877-91DE-C66949FE8AD0}"/>
              </a:ext>
            </a:extLst>
          </p:cNvPr>
          <p:cNvSpPr txBox="1"/>
          <p:nvPr/>
        </p:nvSpPr>
        <p:spPr>
          <a:xfrm>
            <a:off x="3276600" y="323208"/>
            <a:ext cx="6096000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D" sz="3200" b="1" dirty="0" err="1">
                <a:latin typeface="Bahnschrift Light" panose="020B0502040204020203" pitchFamily="34" charset="0"/>
              </a:rPr>
              <a:t>Evaluasi</a:t>
            </a:r>
            <a:r>
              <a:rPr lang="en-ID" sz="3200" b="1" dirty="0">
                <a:latin typeface="Bahnschrift Light" panose="020B0502040204020203" pitchFamily="34" charset="0"/>
              </a:rPr>
              <a:t> dan </a:t>
            </a:r>
            <a:r>
              <a:rPr lang="en-ID" sz="3200" b="1" dirty="0" err="1">
                <a:latin typeface="Bahnschrift Light" panose="020B0502040204020203" pitchFamily="34" charset="0"/>
              </a:rPr>
              <a:t>Optimasi</a:t>
            </a:r>
            <a:r>
              <a:rPr lang="en-ID" sz="3200" b="1" dirty="0">
                <a:latin typeface="Bahnschrift Light" panose="020B0502040204020203" pitchFamily="34" charset="0"/>
              </a:rPr>
              <a:t>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D4EB6-C342-4482-B841-676F58AF5F39}"/>
              </a:ext>
            </a:extLst>
          </p:cNvPr>
          <p:cNvSpPr txBox="1"/>
          <p:nvPr/>
        </p:nvSpPr>
        <p:spPr>
          <a:xfrm>
            <a:off x="504825" y="3429000"/>
            <a:ext cx="37052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 err="1"/>
              <a:t>Metrik</a:t>
            </a:r>
            <a:r>
              <a:rPr lang="en-ID" sz="2000" b="1" dirty="0"/>
              <a:t> </a:t>
            </a:r>
            <a:r>
              <a:rPr lang="en-ID" sz="2000" b="1" dirty="0" err="1"/>
              <a:t>Evaluasi</a:t>
            </a:r>
            <a:r>
              <a:rPr lang="en-ID" sz="2000" b="1" dirty="0"/>
              <a:t> Model</a:t>
            </a:r>
          </a:p>
          <a:p>
            <a:r>
              <a:rPr lang="en-ID" sz="2000" dirty="0" err="1"/>
              <a:t>Penting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r>
              <a:rPr lang="en-ID" sz="2000" dirty="0"/>
              <a:t> </a:t>
            </a:r>
            <a:r>
              <a:rPr lang="en-ID" sz="2000" dirty="0" err="1"/>
              <a:t>metrik</a:t>
            </a:r>
            <a:r>
              <a:rPr lang="en-ID" sz="2000" dirty="0"/>
              <a:t> </a:t>
            </a:r>
            <a:r>
              <a:rPr lang="en-ID" sz="2000" dirty="0" err="1"/>
              <a:t>evaluasi</a:t>
            </a:r>
            <a:r>
              <a:rPr lang="en-ID" sz="2000" dirty="0"/>
              <a:t> yang </a:t>
            </a:r>
            <a:r>
              <a:rPr lang="en-ID" sz="2000" dirty="0" err="1"/>
              <a:t>tepat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akurasi</a:t>
            </a:r>
            <a:r>
              <a:rPr lang="en-ID" sz="2000" dirty="0"/>
              <a:t>, precision, recall, dan F1-score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menilai</a:t>
            </a:r>
            <a:r>
              <a:rPr lang="en-ID" sz="2000" dirty="0"/>
              <a:t> </a:t>
            </a:r>
            <a:r>
              <a:rPr lang="en-ID" sz="2000" dirty="0" err="1"/>
              <a:t>kinerja</a:t>
            </a:r>
            <a:r>
              <a:rPr lang="en-ID" sz="2000" dirty="0"/>
              <a:t> model </a:t>
            </a:r>
            <a:r>
              <a:rPr lang="en-ID" sz="2000" dirty="0" err="1"/>
              <a:t>Jaringan</a:t>
            </a:r>
            <a:r>
              <a:rPr lang="en-ID" sz="2000" dirty="0"/>
              <a:t> Saraf </a:t>
            </a:r>
            <a:r>
              <a:rPr lang="en-ID" sz="2000" dirty="0" err="1"/>
              <a:t>Tiruan</a:t>
            </a:r>
            <a:r>
              <a:rPr lang="en-ID" sz="2000" dirty="0"/>
              <a:t> (JST)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berbagai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, </a:t>
            </a:r>
            <a:r>
              <a:rPr lang="en-ID" sz="2000" dirty="0" err="1"/>
              <a:t>memastikan</a:t>
            </a:r>
            <a:r>
              <a:rPr lang="en-ID" sz="2000" dirty="0"/>
              <a:t> model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melakukan</a:t>
            </a:r>
            <a:r>
              <a:rPr lang="en-ID" sz="2000" dirty="0"/>
              <a:t> </a:t>
            </a:r>
            <a:r>
              <a:rPr lang="en-ID" sz="2000" dirty="0" err="1"/>
              <a:t>generalisasi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baik</a:t>
            </a:r>
            <a:r>
              <a:rPr lang="en-ID" sz="2000" dirty="0"/>
              <a:t> pada data </a:t>
            </a:r>
            <a:r>
              <a:rPr lang="en-ID" sz="2000" dirty="0" err="1"/>
              <a:t>baru</a:t>
            </a:r>
            <a:r>
              <a:rPr lang="en-ID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44CAC-3E9A-4B0C-9FD2-B1F783745928}"/>
              </a:ext>
            </a:extLst>
          </p:cNvPr>
          <p:cNvSpPr txBox="1"/>
          <p:nvPr/>
        </p:nvSpPr>
        <p:spPr>
          <a:xfrm>
            <a:off x="4210050" y="3305889"/>
            <a:ext cx="39814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 err="1"/>
              <a:t>Penyetelan</a:t>
            </a:r>
            <a:r>
              <a:rPr lang="en-ID" sz="2000" b="1" dirty="0"/>
              <a:t> Hyperparameter</a:t>
            </a:r>
          </a:p>
          <a:p>
            <a:r>
              <a:rPr lang="en-ID" sz="2000" dirty="0"/>
              <a:t>Proses </a:t>
            </a:r>
            <a:r>
              <a:rPr lang="en-ID" sz="2000" dirty="0" err="1"/>
              <a:t>optimasi</a:t>
            </a:r>
            <a:r>
              <a:rPr lang="en-ID" sz="2000" dirty="0"/>
              <a:t> hyperparameter </a:t>
            </a:r>
            <a:r>
              <a:rPr lang="en-ID" sz="2000" dirty="0" err="1"/>
              <a:t>seperti</a:t>
            </a:r>
            <a:r>
              <a:rPr lang="en-ID" sz="2000" dirty="0"/>
              <a:t> </a:t>
            </a:r>
            <a:r>
              <a:rPr lang="en-ID" sz="2000" dirty="0" err="1"/>
              <a:t>laju</a:t>
            </a:r>
            <a:r>
              <a:rPr lang="en-ID" sz="2000" dirty="0"/>
              <a:t> </a:t>
            </a:r>
            <a:r>
              <a:rPr lang="en-ID" sz="2000" dirty="0" err="1"/>
              <a:t>pembelajaran</a:t>
            </a:r>
            <a:r>
              <a:rPr lang="en-ID" sz="2000" dirty="0"/>
              <a:t>, </a:t>
            </a:r>
            <a:r>
              <a:rPr lang="en-ID" sz="2000" dirty="0" err="1"/>
              <a:t>jumlah</a:t>
            </a:r>
            <a:r>
              <a:rPr lang="en-ID" sz="2000" dirty="0"/>
              <a:t> neuron, dan </a:t>
            </a:r>
            <a:r>
              <a:rPr lang="en-ID" sz="2000" dirty="0" err="1"/>
              <a:t>teknik</a:t>
            </a:r>
            <a:r>
              <a:rPr lang="en-ID" sz="2000" dirty="0"/>
              <a:t> </a:t>
            </a:r>
            <a:r>
              <a:rPr lang="en-ID" sz="2000" dirty="0" err="1"/>
              <a:t>regulasi</a:t>
            </a:r>
            <a:r>
              <a:rPr lang="en-ID" sz="2000" dirty="0"/>
              <a:t> sangat </a:t>
            </a:r>
            <a:r>
              <a:rPr lang="en-ID" sz="2000" dirty="0" err="1"/>
              <a:t>krusial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meningkatkan</a:t>
            </a:r>
            <a:r>
              <a:rPr lang="en-ID" sz="2000" dirty="0"/>
              <a:t> </a:t>
            </a:r>
            <a:r>
              <a:rPr lang="en-ID" sz="2000" dirty="0" err="1"/>
              <a:t>kinerja</a:t>
            </a:r>
            <a:r>
              <a:rPr lang="en-ID" sz="2000" dirty="0"/>
              <a:t> model JST,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dilakukan</a:t>
            </a:r>
            <a:r>
              <a:rPr lang="en-ID" sz="2000" dirty="0"/>
              <a:t> </a:t>
            </a:r>
            <a:r>
              <a:rPr lang="en-ID" sz="2000" dirty="0" err="1"/>
              <a:t>melalui</a:t>
            </a:r>
            <a:r>
              <a:rPr lang="en-ID" sz="2000" dirty="0"/>
              <a:t> </a:t>
            </a:r>
            <a:r>
              <a:rPr lang="en-ID" sz="2000" dirty="0" err="1"/>
              <a:t>metode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grid search </a:t>
            </a:r>
            <a:r>
              <a:rPr lang="en-ID" sz="2000" dirty="0" err="1"/>
              <a:t>atau</a:t>
            </a:r>
            <a:r>
              <a:rPr lang="en-ID" sz="2000" dirty="0"/>
              <a:t> Bayesian optimization.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15175-E4CA-4257-9948-337DD9FC017C}"/>
              </a:ext>
            </a:extLst>
          </p:cNvPr>
          <p:cNvSpPr txBox="1"/>
          <p:nvPr/>
        </p:nvSpPr>
        <p:spPr>
          <a:xfrm>
            <a:off x="8191500" y="3305889"/>
            <a:ext cx="38576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 err="1"/>
              <a:t>Analisis</a:t>
            </a:r>
            <a:r>
              <a:rPr lang="en-ID" sz="2000" b="1" dirty="0"/>
              <a:t> Hasil dan </a:t>
            </a:r>
            <a:r>
              <a:rPr lang="en-ID" sz="2000" b="1" dirty="0" err="1"/>
              <a:t>Perbaikan</a:t>
            </a:r>
            <a:endParaRPr lang="en-ID" sz="2000" b="1" dirty="0"/>
          </a:p>
          <a:p>
            <a:r>
              <a:rPr lang="en-ID" sz="2000" dirty="0"/>
              <a:t>Setelah </a:t>
            </a:r>
            <a:r>
              <a:rPr lang="en-ID" sz="2000" dirty="0" err="1"/>
              <a:t>evaluasi</a:t>
            </a:r>
            <a:r>
              <a:rPr lang="en-ID" sz="2000" dirty="0"/>
              <a:t>, </a:t>
            </a:r>
            <a:r>
              <a:rPr lang="en-ID" sz="2000" dirty="0" err="1"/>
              <a:t>analisis</a:t>
            </a:r>
            <a:r>
              <a:rPr lang="en-ID" sz="2000" dirty="0"/>
              <a:t> </a:t>
            </a:r>
            <a:r>
              <a:rPr lang="en-ID" sz="2000" dirty="0" err="1"/>
              <a:t>mendalam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hasil</a:t>
            </a:r>
            <a:r>
              <a:rPr lang="en-ID" sz="2000" dirty="0"/>
              <a:t> model </a:t>
            </a:r>
            <a:r>
              <a:rPr lang="en-ID" sz="2000" dirty="0" err="1"/>
              <a:t>diperlukan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mengidentifikasi</a:t>
            </a:r>
            <a:r>
              <a:rPr lang="en-ID" sz="2000" dirty="0"/>
              <a:t> </a:t>
            </a:r>
            <a:r>
              <a:rPr lang="en-ID" sz="2000" dirty="0" err="1"/>
              <a:t>kekuatan</a:t>
            </a:r>
            <a:r>
              <a:rPr lang="en-ID" sz="2000" dirty="0"/>
              <a:t> dan </a:t>
            </a:r>
            <a:r>
              <a:rPr lang="en-ID" sz="2000" dirty="0" err="1"/>
              <a:t>kelemahan</a:t>
            </a:r>
            <a:r>
              <a:rPr lang="en-ID" sz="2000" dirty="0"/>
              <a:t>, </a:t>
            </a:r>
            <a:r>
              <a:rPr lang="en-ID" sz="2000" dirty="0" err="1"/>
              <a:t>serta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rekomendasi</a:t>
            </a:r>
            <a:r>
              <a:rPr lang="en-ID" sz="2000" dirty="0"/>
              <a:t> </a:t>
            </a:r>
            <a:r>
              <a:rPr lang="en-ID" sz="2000" dirty="0" err="1"/>
              <a:t>perbaikan</a:t>
            </a:r>
            <a:r>
              <a:rPr lang="en-ID" sz="2000" dirty="0"/>
              <a:t>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meningkatkan</a:t>
            </a:r>
            <a:r>
              <a:rPr lang="en-ID" sz="2000" dirty="0"/>
              <a:t> </a:t>
            </a:r>
            <a:r>
              <a:rPr lang="en-ID" sz="2000" dirty="0" err="1"/>
              <a:t>akurasi</a:t>
            </a:r>
            <a:r>
              <a:rPr lang="en-ID" sz="2000" dirty="0"/>
              <a:t> dan </a:t>
            </a:r>
            <a:r>
              <a:rPr lang="en-ID" sz="2000" dirty="0" err="1"/>
              <a:t>efisiensi</a:t>
            </a:r>
            <a:r>
              <a:rPr lang="en-ID" sz="2000" dirty="0"/>
              <a:t> model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nyata</a:t>
            </a:r>
            <a:r>
              <a:rPr lang="en-ID" sz="2000" dirty="0"/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EE9F2-0ADD-4E89-86B5-77D6AE0EEFC9}"/>
              </a:ext>
            </a:extLst>
          </p:cNvPr>
          <p:cNvSpPr/>
          <p:nvPr/>
        </p:nvSpPr>
        <p:spPr>
          <a:xfrm>
            <a:off x="1200150" y="1295787"/>
            <a:ext cx="1952625" cy="1819275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01</a:t>
            </a:r>
            <a:endParaRPr lang="en-ID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D807B2-1D79-4F20-8C4B-F235AC754528}"/>
              </a:ext>
            </a:extLst>
          </p:cNvPr>
          <p:cNvSpPr/>
          <p:nvPr/>
        </p:nvSpPr>
        <p:spPr>
          <a:xfrm>
            <a:off x="5119687" y="1295786"/>
            <a:ext cx="1952625" cy="1819275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02</a:t>
            </a:r>
            <a:endParaRPr lang="en-ID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817693-72C1-436C-B260-B91B6683E938}"/>
              </a:ext>
            </a:extLst>
          </p:cNvPr>
          <p:cNvSpPr/>
          <p:nvPr/>
        </p:nvSpPr>
        <p:spPr>
          <a:xfrm>
            <a:off x="8791575" y="1295785"/>
            <a:ext cx="1952625" cy="1819275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03</a:t>
            </a:r>
            <a:endParaRPr lang="en-ID" sz="7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917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noFill/>
        </p:spPr>
        <p:txBody>
          <a:bodyPr bIns="0" anchor="ctr" anchorCtr="0"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F46DA087-2662-0725-53F9-CF835D1DC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4953000" y="548640"/>
            <a:ext cx="2286000" cy="228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4BCD3-171F-C06E-AC4E-108832525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 anchorCtr="0"/>
          <a:lstStyle/>
          <a:p>
            <a:r>
              <a:rPr lang="en-US" dirty="0" err="1"/>
              <a:t>Kelompok</a:t>
            </a:r>
            <a:r>
              <a:rPr lang="en-US" dirty="0"/>
              <a:t> 3 – artificial </a:t>
            </a:r>
            <a:r>
              <a:rPr lang="en-US" dirty="0" err="1"/>
              <a:t>intelegence</a:t>
            </a:r>
            <a:r>
              <a:rPr lang="en-US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C503CF-7B46-461B-A802-E4218BB8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6" y="0"/>
            <a:ext cx="13514516" cy="69822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E466DD-2CA8-4D33-ABD9-DB445A4AE518}"/>
              </a:ext>
            </a:extLst>
          </p:cNvPr>
          <p:cNvSpPr/>
          <p:nvPr/>
        </p:nvSpPr>
        <p:spPr>
          <a:xfrm>
            <a:off x="2375868" y="2799874"/>
            <a:ext cx="7977187" cy="12582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3600" b="1" dirty="0" err="1">
                <a:latin typeface="Bahnschrift Light" panose="020B0502040204020203" pitchFamily="34" charset="0"/>
              </a:rPr>
              <a:t>Konsep</a:t>
            </a:r>
            <a:r>
              <a:rPr lang="en-ID" sz="3600" b="1" dirty="0">
                <a:latin typeface="Bahnschrift Light" panose="020B0502040204020203" pitchFamily="34" charset="0"/>
              </a:rPr>
              <a:t> Dasar </a:t>
            </a:r>
            <a:r>
              <a:rPr lang="en-ID" sz="3600" b="1" dirty="0" err="1">
                <a:latin typeface="Bahnschrift Light" panose="020B0502040204020203" pitchFamily="34" charset="0"/>
              </a:rPr>
              <a:t>Jaringan</a:t>
            </a:r>
            <a:r>
              <a:rPr lang="en-ID" sz="3600" b="1" dirty="0">
                <a:latin typeface="Bahnschrift Light" panose="020B0502040204020203" pitchFamily="34" charset="0"/>
              </a:rPr>
              <a:t> Saraf </a:t>
            </a:r>
            <a:r>
              <a:rPr lang="en-ID" sz="3600" b="1" dirty="0" err="1">
                <a:latin typeface="Bahnschrift Light" panose="020B0502040204020203" pitchFamily="34" charset="0"/>
              </a:rPr>
              <a:t>Tiruan</a:t>
            </a:r>
            <a:endParaRPr lang="en-ID" sz="3600" dirty="0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34FB25-A2B5-48AE-9D19-3A30C00F15F9}"/>
              </a:ext>
            </a:extLst>
          </p:cNvPr>
          <p:cNvSpPr/>
          <p:nvPr/>
        </p:nvSpPr>
        <p:spPr>
          <a:xfrm>
            <a:off x="5791200" y="906175"/>
            <a:ext cx="4581525" cy="847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2175" y="1377895"/>
            <a:ext cx="5493026" cy="231913"/>
          </a:xfrm>
          <a:noFill/>
        </p:spPr>
        <p:txBody>
          <a:bodyPr anchor="b" anchorCtr="0"/>
          <a:lstStyle/>
          <a:p>
            <a:pPr algn="l"/>
            <a:r>
              <a:rPr lang="en-ID" sz="2000" b="1" dirty="0" err="1"/>
              <a:t>Inspirasi</a:t>
            </a:r>
            <a:r>
              <a:rPr lang="en-ID" sz="2000" b="1" dirty="0"/>
              <a:t> </a:t>
            </a:r>
            <a:r>
              <a:rPr lang="en-ID" sz="2000" b="1" dirty="0" err="1"/>
              <a:t>dari</a:t>
            </a:r>
            <a:r>
              <a:rPr lang="en-ID" sz="2000" b="1" dirty="0"/>
              <a:t> Neuron </a:t>
            </a:r>
            <a:r>
              <a:rPr lang="en-ID" sz="2000" b="1" dirty="0" err="1"/>
              <a:t>Manusia</a:t>
            </a:r>
            <a:endParaRPr lang="en-ID" sz="2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7376" y="3111808"/>
            <a:ext cx="5457825" cy="2622241"/>
          </a:xfrm>
          <a:noFill/>
        </p:spPr>
        <p:txBody>
          <a:bodyPr>
            <a:normAutofit fontScale="40000" lnSpcReduction="20000"/>
          </a:bodyPr>
          <a:lstStyle/>
          <a:p>
            <a:pPr algn="just"/>
            <a:r>
              <a:rPr lang="en-ID" dirty="0"/>
              <a:t>	</a:t>
            </a:r>
            <a:r>
              <a:rPr lang="en-ID" sz="5600" dirty="0" err="1"/>
              <a:t>Jaringan</a:t>
            </a:r>
            <a:r>
              <a:rPr lang="en-ID" sz="5600" dirty="0"/>
              <a:t> Saraf </a:t>
            </a:r>
            <a:r>
              <a:rPr lang="en-ID" sz="5600" dirty="0" err="1"/>
              <a:t>Tiruan</a:t>
            </a:r>
            <a:r>
              <a:rPr lang="en-ID" sz="5600" dirty="0"/>
              <a:t> (JST) </a:t>
            </a:r>
            <a:r>
              <a:rPr lang="en-ID" sz="5600" dirty="0" err="1"/>
              <a:t>dirancang</a:t>
            </a:r>
            <a:r>
              <a:rPr lang="en-ID" sz="5600" dirty="0"/>
              <a:t> </a:t>
            </a:r>
            <a:r>
              <a:rPr lang="en-ID" sz="5600" dirty="0" err="1"/>
              <a:t>untuk</a:t>
            </a:r>
            <a:r>
              <a:rPr lang="en-ID" sz="5600" dirty="0"/>
              <a:t> </a:t>
            </a:r>
            <a:r>
              <a:rPr lang="en-ID" sz="5600" dirty="0" err="1"/>
              <a:t>meniru</a:t>
            </a:r>
            <a:r>
              <a:rPr lang="en-ID" sz="5600" dirty="0"/>
              <a:t> </a:t>
            </a:r>
            <a:r>
              <a:rPr lang="en-ID" sz="5600" dirty="0" err="1"/>
              <a:t>cara</a:t>
            </a:r>
            <a:r>
              <a:rPr lang="en-ID" sz="5600" dirty="0"/>
              <a:t> </a:t>
            </a:r>
            <a:r>
              <a:rPr lang="en-ID" sz="5600" dirty="0" err="1"/>
              <a:t>kerja</a:t>
            </a:r>
            <a:r>
              <a:rPr lang="en-ID" sz="5600" dirty="0"/>
              <a:t> neuron </a:t>
            </a:r>
            <a:r>
              <a:rPr lang="en-ID" sz="5600" dirty="0" err="1"/>
              <a:t>dalam</a:t>
            </a:r>
            <a:r>
              <a:rPr lang="en-ID" sz="5600" dirty="0"/>
              <a:t> </a:t>
            </a:r>
            <a:r>
              <a:rPr lang="en-ID" sz="5600" dirty="0" err="1"/>
              <a:t>otak</a:t>
            </a:r>
            <a:r>
              <a:rPr lang="en-ID" sz="5600" dirty="0"/>
              <a:t> </a:t>
            </a:r>
            <a:r>
              <a:rPr lang="en-ID" sz="5600" dirty="0" err="1"/>
              <a:t>manusia</a:t>
            </a:r>
            <a:r>
              <a:rPr lang="en-ID" sz="5600" dirty="0"/>
              <a:t>, </a:t>
            </a:r>
            <a:r>
              <a:rPr lang="en-ID" sz="5600" dirty="0" err="1"/>
              <a:t>dimana</a:t>
            </a:r>
            <a:r>
              <a:rPr lang="en-ID" sz="5600" dirty="0"/>
              <a:t> </a:t>
            </a:r>
            <a:r>
              <a:rPr lang="en-ID" sz="5600" dirty="0" err="1"/>
              <a:t>setiap</a:t>
            </a:r>
            <a:r>
              <a:rPr lang="en-ID" sz="5600" dirty="0"/>
              <a:t> neuron </a:t>
            </a:r>
            <a:r>
              <a:rPr lang="en-ID" sz="5600" dirty="0" err="1"/>
              <a:t>berfungsi</a:t>
            </a:r>
            <a:r>
              <a:rPr lang="en-ID" sz="5600" dirty="0"/>
              <a:t> </a:t>
            </a:r>
            <a:r>
              <a:rPr lang="en-ID" sz="5600" dirty="0" err="1"/>
              <a:t>sebagai</a:t>
            </a:r>
            <a:r>
              <a:rPr lang="en-ID" sz="5600" dirty="0"/>
              <a:t> unit </a:t>
            </a:r>
            <a:r>
              <a:rPr lang="en-ID" sz="5600" dirty="0" err="1"/>
              <a:t>pemroses</a:t>
            </a:r>
            <a:r>
              <a:rPr lang="en-ID" sz="5600" dirty="0"/>
              <a:t> yang </a:t>
            </a:r>
            <a:r>
              <a:rPr lang="en-ID" sz="5600" dirty="0" err="1"/>
              <a:t>saling</a:t>
            </a:r>
            <a:r>
              <a:rPr lang="en-ID" sz="5600" dirty="0"/>
              <a:t> </a:t>
            </a:r>
            <a:r>
              <a:rPr lang="en-ID" sz="5600" dirty="0" err="1"/>
              <a:t>terhubung</a:t>
            </a:r>
            <a:r>
              <a:rPr lang="en-ID" sz="5600" dirty="0"/>
              <a:t>, </a:t>
            </a:r>
            <a:r>
              <a:rPr lang="en-ID" sz="5600" dirty="0" err="1"/>
              <a:t>memungkinkan</a:t>
            </a:r>
            <a:r>
              <a:rPr lang="en-ID" sz="5600" dirty="0"/>
              <a:t> </a:t>
            </a:r>
            <a:r>
              <a:rPr lang="en-ID" sz="5600" dirty="0" err="1"/>
              <a:t>sistem</a:t>
            </a:r>
            <a:r>
              <a:rPr lang="en-ID" sz="5600" dirty="0"/>
              <a:t> </a:t>
            </a:r>
            <a:r>
              <a:rPr lang="en-ID" sz="5600" dirty="0" err="1"/>
              <a:t>untuk</a:t>
            </a:r>
            <a:r>
              <a:rPr lang="en-ID" sz="5600" dirty="0"/>
              <a:t> </a:t>
            </a:r>
            <a:r>
              <a:rPr lang="en-ID" sz="5600" dirty="0" err="1"/>
              <a:t>belajar</a:t>
            </a:r>
            <a:r>
              <a:rPr lang="en-ID" sz="5600" dirty="0"/>
              <a:t> </a:t>
            </a:r>
            <a:r>
              <a:rPr lang="en-ID" sz="5600" dirty="0" err="1"/>
              <a:t>dari</a:t>
            </a:r>
            <a:r>
              <a:rPr lang="en-ID" sz="5600" dirty="0"/>
              <a:t> data dan </a:t>
            </a:r>
            <a:r>
              <a:rPr lang="en-ID" sz="5600" dirty="0" err="1"/>
              <a:t>mengenali</a:t>
            </a:r>
            <a:r>
              <a:rPr lang="en-ID" sz="5600" dirty="0"/>
              <a:t> </a:t>
            </a:r>
            <a:r>
              <a:rPr lang="en-ID" sz="5600" dirty="0" err="1"/>
              <a:t>pola</a:t>
            </a:r>
            <a:r>
              <a:rPr lang="en-ID" sz="5600" dirty="0"/>
              <a:t> </a:t>
            </a:r>
            <a:r>
              <a:rPr lang="en-ID" sz="5600" dirty="0" err="1"/>
              <a:t>dengan</a:t>
            </a:r>
            <a:r>
              <a:rPr lang="en-ID" sz="5600" dirty="0"/>
              <a:t> </a:t>
            </a:r>
            <a:r>
              <a:rPr lang="en-ID" sz="5600" dirty="0" err="1"/>
              <a:t>cara</a:t>
            </a:r>
            <a:r>
              <a:rPr lang="en-ID" sz="5600" dirty="0"/>
              <a:t> yang </a:t>
            </a:r>
            <a:r>
              <a:rPr lang="en-ID" sz="5600" dirty="0" err="1"/>
              <a:t>mirip</a:t>
            </a:r>
            <a:r>
              <a:rPr lang="en-ID" sz="5600" dirty="0"/>
              <a:t> </a:t>
            </a:r>
            <a:r>
              <a:rPr lang="en-ID" sz="5600" dirty="0" err="1"/>
              <a:t>dengan</a:t>
            </a:r>
            <a:r>
              <a:rPr lang="en-ID" sz="5600" dirty="0"/>
              <a:t> proses </a:t>
            </a:r>
            <a:r>
              <a:rPr lang="en-ID" sz="5600" dirty="0" err="1"/>
              <a:t>kognitif</a:t>
            </a:r>
            <a:r>
              <a:rPr lang="en-ID" sz="5600" dirty="0"/>
              <a:t> </a:t>
            </a:r>
            <a:r>
              <a:rPr lang="en-ID" sz="5600" dirty="0" err="1"/>
              <a:t>manusia</a:t>
            </a:r>
            <a:r>
              <a:rPr lang="en-ID" sz="5600" dirty="0"/>
              <a:t>.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B5EA76-6F4B-4627-A385-42219CA0204D}"/>
              </a:ext>
            </a:extLst>
          </p:cNvPr>
          <p:cNvSpPr txBox="1"/>
          <p:nvPr/>
        </p:nvSpPr>
        <p:spPr>
          <a:xfrm>
            <a:off x="7762875" y="22915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Definisi dan Inspirasi dari Otak Manusia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2AA715-6E6E-4454-8AC1-E56A622E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277818"/>
            <a:ext cx="4658857" cy="46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09358E-15C1-41BA-97B8-6E03F9DE5BDF}"/>
              </a:ext>
            </a:extLst>
          </p:cNvPr>
          <p:cNvSpPr/>
          <p:nvPr/>
        </p:nvSpPr>
        <p:spPr>
          <a:xfrm>
            <a:off x="3724275" y="142875"/>
            <a:ext cx="6686550" cy="923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621" y="171450"/>
            <a:ext cx="7251954" cy="1828800"/>
          </a:xfrm>
          <a:noFill/>
        </p:spPr>
        <p:txBody>
          <a:bodyPr/>
          <a:lstStyle/>
          <a:p>
            <a:r>
              <a:rPr lang="en-ID" b="1" dirty="0" err="1">
                <a:latin typeface="Bahnschrift Light" panose="020B0502040204020203" pitchFamily="34" charset="0"/>
              </a:rPr>
              <a:t>Struktur</a:t>
            </a:r>
            <a:r>
              <a:rPr lang="en-ID" b="1" dirty="0">
                <a:latin typeface="Bahnschrift Light" panose="020B0502040204020203" pitchFamily="34" charset="0"/>
              </a:rPr>
              <a:t> dan </a:t>
            </a:r>
            <a:r>
              <a:rPr lang="en-ID" b="1" dirty="0" err="1">
                <a:latin typeface="Bahnschrift Light" panose="020B0502040204020203" pitchFamily="34" charset="0"/>
              </a:rPr>
              <a:t>Arsitektur</a:t>
            </a:r>
            <a:r>
              <a:rPr lang="en-ID" b="1" dirty="0">
                <a:latin typeface="Bahnschrift Light" panose="020B0502040204020203" pitchFamily="34" charset="0"/>
              </a:rPr>
              <a:t> </a:t>
            </a:r>
            <a:r>
              <a:rPr lang="en-ID" b="1" dirty="0" err="1">
                <a:latin typeface="Bahnschrift Light" panose="020B0502040204020203" pitchFamily="34" charset="0"/>
              </a:rPr>
              <a:t>Jaringan</a:t>
            </a:r>
            <a:r>
              <a:rPr lang="en-ID" b="1" dirty="0">
                <a:latin typeface="Bahnschrift Light" panose="020B0502040204020203" pitchFamily="34" charset="0"/>
              </a:rPr>
              <a:t> Saraf </a:t>
            </a:r>
            <a:r>
              <a:rPr lang="en-ID" b="1" dirty="0" err="1">
                <a:latin typeface="Bahnschrift Light" panose="020B0502040204020203" pitchFamily="34" charset="0"/>
              </a:rPr>
              <a:t>Tiruan</a:t>
            </a:r>
            <a:endParaRPr lang="en-ID" b="1" dirty="0">
              <a:latin typeface="Bahnschrift Light" panose="020B0502040204020203" pitchFamily="34" charset="0"/>
            </a:endParaRPr>
          </a:p>
        </p:txBody>
      </p:sp>
      <p:pic>
        <p:nvPicPr>
          <p:cNvPr id="16" name="Picture Placeholder 15" descr="Pipette over three glass jars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298448" y="1828800"/>
            <a:ext cx="3200400" cy="3200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9DBDEC-7EF0-4E67-A386-8158F2B5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13" y="1266906"/>
            <a:ext cx="6148462" cy="55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hite DNA structure">
            <a:extLst>
              <a:ext uri="{FF2B5EF4-FFF2-40B4-BE49-F238E27FC236}">
                <a16:creationId xmlns:a16="http://schemas.microsoft.com/office/drawing/2014/main" id="{DC23EB2B-2285-3C42-31D8-4D87E34CF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" r="5"/>
          <a:stretch/>
        </p:blipFill>
        <p:spPr>
          <a:xfrm>
            <a:off x="1524000" y="1481328"/>
            <a:ext cx="9144000" cy="3895344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759381-9C55-4B7A-9777-99D987682F35}"/>
              </a:ext>
            </a:extLst>
          </p:cNvPr>
          <p:cNvSpPr/>
          <p:nvPr/>
        </p:nvSpPr>
        <p:spPr>
          <a:xfrm>
            <a:off x="184023" y="281988"/>
            <a:ext cx="8229600" cy="647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23" y="-889635"/>
            <a:ext cx="8229600" cy="3017520"/>
          </a:xfrm>
          <a:noFill/>
        </p:spPr>
        <p:txBody>
          <a:bodyPr anchor="ctr" anchorCtr="0"/>
          <a:lstStyle/>
          <a:p>
            <a:r>
              <a:rPr lang="en-ID" sz="3200" b="1" dirty="0">
                <a:latin typeface="Bahnschrift Light" panose="020B0502040204020203" pitchFamily="34" charset="0"/>
              </a:rPr>
              <a:t>Proses </a:t>
            </a:r>
            <a:r>
              <a:rPr lang="en-ID" sz="3200" b="1" dirty="0" err="1">
                <a:latin typeface="Bahnschrift Light" panose="020B0502040204020203" pitchFamily="34" charset="0"/>
              </a:rPr>
              <a:t>Pembelajaran</a:t>
            </a:r>
            <a:r>
              <a:rPr lang="en-ID" sz="3200" b="1" dirty="0">
                <a:latin typeface="Bahnschrift Light" panose="020B0502040204020203" pitchFamily="34" charset="0"/>
              </a:rPr>
              <a:t> </a:t>
            </a:r>
            <a:r>
              <a:rPr lang="en-ID" sz="3200" b="1" dirty="0" err="1">
                <a:latin typeface="Bahnschrift Light" panose="020B0502040204020203" pitchFamily="34" charset="0"/>
              </a:rPr>
              <a:t>dalam</a:t>
            </a:r>
            <a:r>
              <a:rPr lang="en-ID" sz="3200" b="1" dirty="0">
                <a:latin typeface="Bahnschrift Light" panose="020B0502040204020203" pitchFamily="34" charset="0"/>
              </a:rPr>
              <a:t> JST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B9B878-E3F8-476B-89B0-39E12D0E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0" y="1113568"/>
            <a:ext cx="11311739" cy="5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9657D8-B3A5-43C4-B54B-015388EC2856}"/>
              </a:ext>
            </a:extLst>
          </p:cNvPr>
          <p:cNvSpPr/>
          <p:nvPr/>
        </p:nvSpPr>
        <p:spPr>
          <a:xfrm>
            <a:off x="1733550" y="409575"/>
            <a:ext cx="9315450" cy="952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95" y="601980"/>
            <a:ext cx="9821955" cy="914400"/>
          </a:xfrm>
          <a:noFill/>
        </p:spPr>
        <p:txBody>
          <a:bodyPr anchor="t" anchorCtr="0"/>
          <a:lstStyle/>
          <a:p>
            <a:pPr algn="ctr"/>
            <a:r>
              <a:rPr lang="en-ID" sz="2800" b="1" dirty="0" err="1">
                <a:latin typeface="Bahnschrift Light" panose="020B0502040204020203" pitchFamily="34" charset="0"/>
              </a:rPr>
              <a:t>Keunggulan</a:t>
            </a:r>
            <a:r>
              <a:rPr lang="en-ID" sz="2800" b="1" dirty="0">
                <a:latin typeface="Bahnschrift Light" panose="020B0502040204020203" pitchFamily="34" charset="0"/>
              </a:rPr>
              <a:t> dan </a:t>
            </a:r>
            <a:r>
              <a:rPr lang="en-ID" sz="2800" b="1" dirty="0" err="1">
                <a:latin typeface="Bahnschrift Light" panose="020B0502040204020203" pitchFamily="34" charset="0"/>
              </a:rPr>
              <a:t>Keterbatasan</a:t>
            </a:r>
            <a:r>
              <a:rPr lang="en-ID" sz="2800" b="1" dirty="0">
                <a:latin typeface="Bahnschrift Light" panose="020B0502040204020203" pitchFamily="34" charset="0"/>
              </a:rPr>
              <a:t> </a:t>
            </a:r>
            <a:r>
              <a:rPr lang="en-ID" sz="2800" b="1" dirty="0" err="1">
                <a:latin typeface="Bahnschrift Light" panose="020B0502040204020203" pitchFamily="34" charset="0"/>
              </a:rPr>
              <a:t>Jaringan</a:t>
            </a:r>
            <a:r>
              <a:rPr lang="en-ID" sz="2800" b="1" dirty="0">
                <a:latin typeface="Bahnschrift Light" panose="020B0502040204020203" pitchFamily="34" charset="0"/>
              </a:rPr>
              <a:t> Saraf </a:t>
            </a:r>
            <a:r>
              <a:rPr lang="en-ID" sz="2800" b="1" dirty="0" err="1">
                <a:latin typeface="Bahnschrift Light" panose="020B0502040204020203" pitchFamily="34" charset="0"/>
              </a:rPr>
              <a:t>Tiruan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69C39-A8C1-4F26-A1F7-D39BFEA3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16380"/>
            <a:ext cx="103251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581019F-3CE5-4C15-A0B7-4FA705E4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796" y="0"/>
            <a:ext cx="13514516" cy="69822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0E14C5-C742-442F-B193-8C126599979B}"/>
              </a:ext>
            </a:extLst>
          </p:cNvPr>
          <p:cNvSpPr/>
          <p:nvPr/>
        </p:nvSpPr>
        <p:spPr>
          <a:xfrm>
            <a:off x="409575" y="4371975"/>
            <a:ext cx="6010275" cy="1362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3600" b="1" dirty="0"/>
              <a:t>Penerapan Jaringan Saraf Tiruan</a:t>
            </a:r>
            <a:endParaRPr lang="en-ID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Picture Placeholder 17" descr="Scientist looking at a test tube">
            <a:extLst>
              <a:ext uri="{FF2B5EF4-FFF2-40B4-BE49-F238E27FC236}">
                <a16:creationId xmlns:a16="http://schemas.microsoft.com/office/drawing/2014/main" id="{23F775E2-246C-F1D2-C3A0-D4C55F65CC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26"/>
          <a:stretch/>
        </p:blipFill>
        <p:spPr>
          <a:xfrm>
            <a:off x="1280160" y="548640"/>
            <a:ext cx="3017520" cy="301752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94FFDD-F525-46BB-8E4F-6916A1DCC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796" y="-161925"/>
            <a:ext cx="5495924" cy="78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E143CFB-5ADE-4189-A47E-2F063621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4636" y="-198392"/>
            <a:ext cx="14042121" cy="7254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83FF1D-45C3-4CBD-BE92-F520818FDD7F}"/>
              </a:ext>
            </a:extLst>
          </p:cNvPr>
          <p:cNvSpPr txBox="1"/>
          <p:nvPr/>
        </p:nvSpPr>
        <p:spPr>
          <a:xfrm>
            <a:off x="2638425" y="359755"/>
            <a:ext cx="6096000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ID" sz="3200" b="1" dirty="0" err="1">
                <a:latin typeface="Bahnschrift Light" panose="020B0502040204020203" pitchFamily="34" charset="0"/>
              </a:rPr>
              <a:t>Aplikasi</a:t>
            </a:r>
            <a:r>
              <a:rPr lang="en-ID" sz="3200" b="1" dirty="0">
                <a:latin typeface="Bahnschrift Light" panose="020B0502040204020203" pitchFamily="34" charset="0"/>
              </a:rPr>
              <a:t> </a:t>
            </a:r>
            <a:r>
              <a:rPr lang="en-ID" sz="3200" b="1" dirty="0" err="1">
                <a:latin typeface="Bahnschrift Light" panose="020B0502040204020203" pitchFamily="34" charset="0"/>
              </a:rPr>
              <a:t>dalam</a:t>
            </a:r>
            <a:r>
              <a:rPr lang="en-ID" sz="3200" b="1" dirty="0">
                <a:latin typeface="Bahnschrift Light" panose="020B0502040204020203" pitchFamily="34" charset="0"/>
              </a:rPr>
              <a:t> </a:t>
            </a:r>
            <a:r>
              <a:rPr lang="en-ID" sz="3200" b="1" dirty="0" err="1">
                <a:latin typeface="Bahnschrift Light" panose="020B0502040204020203" pitchFamily="34" charset="0"/>
              </a:rPr>
              <a:t>Pengenalan</a:t>
            </a:r>
            <a:r>
              <a:rPr lang="en-ID" sz="3200" b="1" dirty="0">
                <a:latin typeface="Bahnschrift Light" panose="020B0502040204020203" pitchFamily="34" charset="0"/>
              </a:rPr>
              <a:t> Citra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BEBDD8-5C8B-4F99-B758-12D798C1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48" y="1152524"/>
            <a:ext cx="10736603" cy="51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3" id="{70008AEC-EDED-4511-BBCB-3094E155874B}" vid="{20F39DC6-8556-4458-8AAA-5D2B51347C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discovery</Template>
  <TotalTime>81</TotalTime>
  <Words>848</Words>
  <Application>Microsoft Office PowerPoint</Application>
  <PresentationFormat>Widescreen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Bahnschrift Light</vt:lpstr>
      <vt:lpstr>Calibri</vt:lpstr>
      <vt:lpstr>Courier New</vt:lpstr>
      <vt:lpstr>Daytona Condensed Light</vt:lpstr>
      <vt:lpstr>Posterama</vt:lpstr>
      <vt:lpstr>Times New Roman</vt:lpstr>
      <vt:lpstr>Custom</vt:lpstr>
      <vt:lpstr>Jaringan Saraf Tiruan (Artificial Neural Networks) </vt:lpstr>
      <vt:lpstr>agenda</vt:lpstr>
      <vt:lpstr>PowerPoint Presentation</vt:lpstr>
      <vt:lpstr>Inspirasi dari Neuron Manusia</vt:lpstr>
      <vt:lpstr>Struktur dan Arsitektur Jaringan Saraf Tiruan</vt:lpstr>
      <vt:lpstr>Proses Pembelajaran dalam JST</vt:lpstr>
      <vt:lpstr>Keunggulan dan Keterbatasan Jaringan Saraf Tiruan</vt:lpstr>
      <vt:lpstr>PowerPoint Presentation</vt:lpstr>
      <vt:lpstr>PowerPoint Presentation</vt:lpstr>
      <vt:lpstr>Penerapan dalam Pengenalan Suara</vt:lpstr>
      <vt:lpstr>Implementasi dalam Diagnostik Medis</vt:lpstr>
      <vt:lpstr>Tantangan dalam Pengembangan Jaringan Saraf Tiruan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Jaringan Saraf Tiruan (Artificial Neural Networks) Penentuan Obat Kanker Berbasis Data</dc:title>
  <dc:creator>user</dc:creator>
  <cp:lastModifiedBy>user</cp:lastModifiedBy>
  <cp:revision>26</cp:revision>
  <dcterms:created xsi:type="dcterms:W3CDTF">2024-10-11T17:45:28Z</dcterms:created>
  <dcterms:modified xsi:type="dcterms:W3CDTF">2024-10-11T19:07:18Z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